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69" r:id="rId4"/>
    <p:sldId id="279" r:id="rId5"/>
    <p:sldId id="281" r:id="rId6"/>
    <p:sldId id="282" r:id="rId7"/>
    <p:sldId id="283" r:id="rId8"/>
    <p:sldId id="284" r:id="rId9"/>
    <p:sldId id="285" r:id="rId10"/>
    <p:sldId id="275" r:id="rId11"/>
    <p:sldId id="286" r:id="rId12"/>
    <p:sldId id="287" r:id="rId13"/>
    <p:sldId id="288" r:id="rId14"/>
    <p:sldId id="268" r:id="rId1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ED832-070A-4970-9039-45EB30E8E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E528DB-4D5B-4494-9B66-5CE1FE27A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D33DD-31F0-4C1F-AB21-6ECFA7D6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4C2986-C47C-4F51-BC04-A5AC9E23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2B94B-C1AD-4362-A3AB-59558169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70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3B8C7-57F4-44AB-8AB1-24005810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090A05-219E-4283-9213-188A2524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54705F-8A88-4EF9-91E9-04E04724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D81176-0858-403C-B375-A240417F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9CC02-79F1-4F80-BECE-F8C4012A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503FA-ADAE-4F90-9F45-D0635ADD9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1A8D5A-DF07-43A0-B4E1-8F17DE521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458A0-4598-4F7C-A1C4-47C36126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D1AF95-9217-4345-BD0C-0EEC0A2E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E36A1-15AE-44C2-85C4-6A2D6374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53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A868C-EB9C-4FB4-9103-0E618A4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01F93-26B9-4DE7-95F1-C954051C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FF8045-9D0A-430A-AECA-A6D127CA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E810D6-51CC-49AC-81CE-8528E3AD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8163F6-C5D4-43CA-870B-81736DD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1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7BEF7-F969-404F-A7B0-FC472F3E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0DF574-F3AA-4CFC-AB69-E198CFB9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F6BA1-A7F0-4AF5-9D96-CDC6DEA4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DF87B6-D1D9-4D26-A916-FE363D74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D8DC5B-015D-4203-AEFB-4C43F37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99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840AC-BA17-465A-BFCE-566B607A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9468EA-9921-4806-9207-E815202D3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F00246-0A0E-4FA5-9B6E-27964B08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A93FBC-61A9-40FC-81C6-DDF14E9D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C9A597-4469-4527-A731-D9229FD9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B44A5-D8FD-4FF5-B32E-3CCB438A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54C46-F01C-463A-91F7-63D38676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BB3EE3-EACC-48E5-9E03-6CC1FE4B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9D8812-7A5F-42BE-B2D9-8FCE3B531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5B1CEA-0D47-4449-8889-EB6882B8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0B3DF4-AC38-49B2-BDB0-350D556BF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8B418A-73B5-4FCF-86EB-42F7E249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18C278-EB1C-474D-8DB9-55AED190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7030292-37E8-4517-AE78-838E347F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8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A62EA-E346-4151-871F-11F54E2F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13F689-F1F5-40F6-995E-E7B4C339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9BA6ED-71C4-4B70-936E-D8032C03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4A708-81C5-409C-905D-74A67BD9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F6CA71-58CE-419E-A6E7-E349DB51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BDECC-4A3C-426C-88FE-97E694E1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31C6-C780-494A-9D3E-1690319E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27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47749-9FE6-4CF1-9F03-0070066B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4548C7-272D-414B-91AE-A609206C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129004-64E6-4287-80F4-5AA0090C0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DA960E-C460-4B4A-B936-C3E9B256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79F7AE-B598-47AD-9D01-8194B34C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1480E8-682B-4B33-B713-BFFBC2CF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4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6C75A-B9A4-4CA8-8A83-BBF606B5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28FB21-865B-498E-91A1-C7C9A3A7D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7FF8CA-60C5-446B-9E06-F6F51A0F1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0B8D72-F68E-4C8E-B5C3-8F1C6D25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7F3F3E-F2CA-4109-86DC-00617024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E3F7D5-1383-4D4A-96F6-366B7E3A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75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AD435D-22A1-4ACF-BCA9-4CECC1C4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DC8FF7-8637-4F71-9927-518C06BD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011EE7-16F6-4C31-B916-190858405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5C66-083E-4FCA-81E5-01DCB8F1CCD8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DA0634-EA1E-4557-99C4-596696087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4867D-FA2D-4C03-902A-8F4C38469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C0C9-85DD-4AFD-9024-C454FBA71A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16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1113CE-0176-490B-B5A2-AF2724C1AEAE}"/>
              </a:ext>
            </a:extLst>
          </p:cNvPr>
          <p:cNvSpPr txBox="1"/>
          <p:nvPr/>
        </p:nvSpPr>
        <p:spPr>
          <a:xfrm flipH="1">
            <a:off x="874535" y="897266"/>
            <a:ext cx="69955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Der Beratungsdienst am Standort Falkenberg</a:t>
            </a:r>
          </a:p>
          <a:p>
            <a:endParaRPr lang="de-DE" b="1" dirty="0"/>
          </a:p>
          <a:p>
            <a:endParaRPr lang="de-DE" sz="2400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1FFDCC-EE4D-45BC-BC79-466B6E30C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536">
            <a:off x="5432776" y="3548656"/>
            <a:ext cx="4733011" cy="280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CAB5BF9-4052-4EF9-A43B-5D080AAD1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949">
            <a:off x="878148" y="3344412"/>
            <a:ext cx="3316163" cy="287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58F8F8-B480-41CE-A069-BE07580CB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256">
            <a:off x="8275062" y="1481866"/>
            <a:ext cx="2594426" cy="181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18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236066" y="125611"/>
            <a:ext cx="10411953" cy="750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/>
              <a:t>Angebote und Projekte:</a:t>
            </a:r>
          </a:p>
          <a:p>
            <a:endParaRPr lang="de-DE" sz="3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Patenprojekt</a:t>
            </a:r>
          </a:p>
          <a:p>
            <a:endParaRPr lang="de-DE" sz="2400" b="1" dirty="0"/>
          </a:p>
          <a:p>
            <a:r>
              <a:rPr lang="de-DE" sz="2400" dirty="0"/>
              <a:t>Durch die Begleitung sozial kompetenter Schüler*innen der 6. Klassen</a:t>
            </a:r>
          </a:p>
          <a:p>
            <a:r>
              <a:rPr lang="de-DE" sz="2400" dirty="0"/>
              <a:t>lernen Vorschüler*innen und 1. Klässler*innen gut und sicher in ihrer neuen </a:t>
            </a:r>
          </a:p>
          <a:p>
            <a:r>
              <a:rPr lang="de-DE" sz="2400" dirty="0"/>
              <a:t>Lebenswelt Schule anzukommen. </a:t>
            </a:r>
          </a:p>
          <a:p>
            <a:r>
              <a:rPr lang="de-DE" sz="2400" dirty="0"/>
              <a:t>Konkret bedeutet dies, dass die Paten ihnen z.B. Spiele zeigen, in kleinen</a:t>
            </a:r>
          </a:p>
          <a:p>
            <a:r>
              <a:rPr lang="de-DE" sz="2400" dirty="0"/>
              <a:t>Konflikten vermitteln oder als Ansprechpartner fungieren. </a:t>
            </a:r>
          </a:p>
          <a:p>
            <a:endParaRPr lang="de-DE" sz="2400" dirty="0"/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b="1" dirty="0"/>
              <a:t>Spielepause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r>
              <a:rPr lang="de-DE" sz="2400" dirty="0"/>
              <a:t>In den Spielepausen, haben Schüler*innen die Möglichkeit kleine Bastelangebote </a:t>
            </a:r>
          </a:p>
          <a:p>
            <a:r>
              <a:rPr lang="de-DE" sz="2400" dirty="0"/>
              <a:t>wahrzunehmen, Gesellschaftsspiele zu spielen, im Spieleraum zu toben, einen Tee</a:t>
            </a:r>
          </a:p>
          <a:p>
            <a:r>
              <a:rPr lang="de-DE" sz="2400" dirty="0"/>
              <a:t> zu trinken und sich mit den Mitschüler*innen und uns zu unterhalten.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9EC13A-A10A-4767-A525-E11C02AE1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06">
            <a:off x="5552632" y="204447"/>
            <a:ext cx="2148117" cy="170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2A12A8-1C58-4295-8CC2-099C54617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346">
            <a:off x="9344070" y="3425505"/>
            <a:ext cx="2607898" cy="19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49BE99-976B-4FCD-93F2-BAA1A8248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81" y="3925549"/>
            <a:ext cx="2105319" cy="138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97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563083" y="464850"/>
            <a:ext cx="11484682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/>
              <a:t>Angebote und Projekte:</a:t>
            </a:r>
          </a:p>
          <a:p>
            <a:endParaRPr lang="de-DE" sz="3200" b="1" dirty="0"/>
          </a:p>
          <a:p>
            <a:endParaRPr lang="de-DE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Superheld*innengruppe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r>
              <a:rPr lang="de-DE" sz="2400" dirty="0"/>
              <a:t>Die ca. sechs teilnehmenden Schüler*innen bekommen in dieser kleinen Gruppe </a:t>
            </a:r>
          </a:p>
          <a:p>
            <a:r>
              <a:rPr lang="de-DE" sz="2400" dirty="0"/>
              <a:t>die Möglichkeit ihre besonderen Begabungen und Bedürfnisse zu schulen, ihre sozialen</a:t>
            </a:r>
          </a:p>
          <a:p>
            <a:r>
              <a:rPr lang="de-DE" sz="2400" dirty="0"/>
              <a:t>Kompetenzen zu erweitern, Stress abzubauen, sich und die Umwelt besser wahrzunehmen</a:t>
            </a:r>
          </a:p>
          <a:p>
            <a:r>
              <a:rPr lang="de-DE" sz="2400" dirty="0"/>
              <a:t>oder einfach nur Freunde zu finden 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679807-C58A-4043-9F98-844E9B46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184">
            <a:off x="8743658" y="4306879"/>
            <a:ext cx="2015545" cy="217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91EAE3-38FA-4C4E-93AD-4272D3B3B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812">
            <a:off x="4769568" y="4472621"/>
            <a:ext cx="2437814" cy="181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EA6D345-3679-46CD-BED4-41C0FE54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182">
            <a:off x="1303758" y="4501477"/>
            <a:ext cx="2416827" cy="200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4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D61503-DE3F-4186-96B5-EE495F9EE0CB}"/>
              </a:ext>
            </a:extLst>
          </p:cNvPr>
          <p:cNvSpPr txBox="1"/>
          <p:nvPr/>
        </p:nvSpPr>
        <p:spPr>
          <a:xfrm>
            <a:off x="1382232" y="464850"/>
            <a:ext cx="4518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/>
              <a:t>Unser Team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9891021-497D-4F70-82B2-39B65B049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/>
          <a:stretch/>
        </p:blipFill>
        <p:spPr>
          <a:xfrm>
            <a:off x="1507414" y="2681773"/>
            <a:ext cx="2133898" cy="288994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8D5310A-9250-433A-85B6-B9D1707FE0BE}"/>
              </a:ext>
            </a:extLst>
          </p:cNvPr>
          <p:cNvSpPr txBox="1"/>
          <p:nvPr/>
        </p:nvSpPr>
        <p:spPr>
          <a:xfrm>
            <a:off x="1382232" y="5571714"/>
            <a:ext cx="186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Silke Becker </a:t>
            </a:r>
          </a:p>
          <a:p>
            <a:r>
              <a:rPr lang="de-DE" dirty="0"/>
              <a:t>Beratungslehrerin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B41BFA-99A7-4B5D-8424-86DB3D75DFEE}"/>
              </a:ext>
            </a:extLst>
          </p:cNvPr>
          <p:cNvSpPr txBox="1"/>
          <p:nvPr/>
        </p:nvSpPr>
        <p:spPr>
          <a:xfrm>
            <a:off x="5276890" y="5575154"/>
            <a:ext cx="194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Stephan Gatzke</a:t>
            </a:r>
          </a:p>
          <a:p>
            <a:r>
              <a:rPr lang="de-DE" dirty="0"/>
              <a:t>B.A. Soziale Arbeit </a:t>
            </a:r>
          </a:p>
          <a:p>
            <a:r>
              <a:rPr lang="de-DE" sz="1200" dirty="0"/>
              <a:t>Sozialkompetenztrainer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BFE492B-432E-4391-A17C-11F7F3AA39CF}"/>
              </a:ext>
            </a:extLst>
          </p:cNvPr>
          <p:cNvSpPr txBox="1"/>
          <p:nvPr/>
        </p:nvSpPr>
        <p:spPr>
          <a:xfrm>
            <a:off x="8860117" y="5617118"/>
            <a:ext cx="31534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Martino Abis</a:t>
            </a:r>
          </a:p>
          <a:p>
            <a:r>
              <a:rPr lang="de-DE" dirty="0"/>
              <a:t>Ausbilder für Selbstbehauptung</a:t>
            </a:r>
          </a:p>
          <a:p>
            <a:r>
              <a:rPr lang="de-DE" dirty="0"/>
              <a:t>und Selbstverteidigung</a:t>
            </a:r>
          </a:p>
          <a:p>
            <a:r>
              <a:rPr lang="de-DE" sz="1200" dirty="0"/>
              <a:t>Schreitschlichter</a:t>
            </a:r>
          </a:p>
          <a:p>
            <a:r>
              <a:rPr lang="de-DE" sz="1200" dirty="0"/>
              <a:t>Sozialkompetenztrainer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E5148F91-7A45-45A6-A08A-8ACED9BC7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2" r="3744"/>
          <a:stretch/>
        </p:blipFill>
        <p:spPr>
          <a:xfrm>
            <a:off x="5276890" y="2691588"/>
            <a:ext cx="2153155" cy="28801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91002FF-0267-4B6C-996C-E9DE68EB5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6FAC57-A763-4B22-A354-A28A9E36EF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" b="-2275"/>
          <a:stretch/>
        </p:blipFill>
        <p:spPr>
          <a:xfrm>
            <a:off x="8943810" y="2681773"/>
            <a:ext cx="2153155" cy="29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3D61503-DE3F-4186-96B5-EE495F9EE0CB}"/>
              </a:ext>
            </a:extLst>
          </p:cNvPr>
          <p:cNvSpPr txBox="1"/>
          <p:nvPr/>
        </p:nvSpPr>
        <p:spPr>
          <a:xfrm>
            <a:off x="1382232" y="464850"/>
            <a:ext cx="4518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/>
              <a:t>Unser Team 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F29120F-D77C-4BDC-A94A-C562EADD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"/>
          <a:stretch/>
        </p:blipFill>
        <p:spPr>
          <a:xfrm>
            <a:off x="3517145" y="2426615"/>
            <a:ext cx="2143424" cy="288994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577B0B-77C2-4D20-A56E-E2E70567B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1789"/>
          <a:stretch/>
        </p:blipFill>
        <p:spPr>
          <a:xfrm>
            <a:off x="6096000" y="2411598"/>
            <a:ext cx="2124371" cy="285990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6B18F2E-F664-4A38-838D-2B01E6B09C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73" r="889" b="6369"/>
          <a:stretch/>
        </p:blipFill>
        <p:spPr>
          <a:xfrm>
            <a:off x="957343" y="2426615"/>
            <a:ext cx="2124371" cy="28599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BD10797-551E-43A0-B814-0102F0789597}"/>
              </a:ext>
            </a:extLst>
          </p:cNvPr>
          <p:cNvSpPr txBox="1"/>
          <p:nvPr/>
        </p:nvSpPr>
        <p:spPr>
          <a:xfrm>
            <a:off x="957343" y="5387048"/>
            <a:ext cx="19994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Stefan Haug</a:t>
            </a:r>
          </a:p>
          <a:p>
            <a:r>
              <a:rPr lang="de-DE" dirty="0"/>
              <a:t>Dipl. Soziale Arbeit </a:t>
            </a:r>
          </a:p>
          <a:p>
            <a:r>
              <a:rPr lang="de-DE" sz="1200" dirty="0"/>
              <a:t>Sozialkompetenztrainer</a:t>
            </a:r>
          </a:p>
          <a:p>
            <a:r>
              <a:rPr lang="de-DE" sz="1200" dirty="0"/>
              <a:t>Streitschlichter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0899D7-8936-4E86-8FE9-EBDBE2221824}"/>
              </a:ext>
            </a:extLst>
          </p:cNvPr>
          <p:cNvSpPr txBox="1"/>
          <p:nvPr/>
        </p:nvSpPr>
        <p:spPr>
          <a:xfrm>
            <a:off x="3462521" y="5380672"/>
            <a:ext cx="254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Kerstin Guzmán</a:t>
            </a:r>
          </a:p>
          <a:p>
            <a:r>
              <a:rPr lang="de-DE" dirty="0"/>
              <a:t>B.A. Bildung und </a:t>
            </a:r>
          </a:p>
          <a:p>
            <a:r>
              <a:rPr lang="de-DE" dirty="0"/>
              <a:t>Erziehung in der Kindheit</a:t>
            </a:r>
          </a:p>
          <a:p>
            <a:r>
              <a:rPr lang="de-DE" sz="1200" dirty="0"/>
              <a:t>Sozialkompetenztrainerin</a:t>
            </a:r>
          </a:p>
          <a:p>
            <a:r>
              <a:rPr lang="de-DE" sz="1200" dirty="0"/>
              <a:t>Systemische Beraterin im psycho- und</a:t>
            </a:r>
          </a:p>
          <a:p>
            <a:r>
              <a:rPr lang="de-DE" sz="1200" dirty="0" err="1"/>
              <a:t>traumapädagogischen</a:t>
            </a:r>
            <a:r>
              <a:rPr lang="de-DE" sz="1200" dirty="0"/>
              <a:t> Bereich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831F17-1D9E-44C7-86A8-EA1C9B74C41B}"/>
              </a:ext>
            </a:extLst>
          </p:cNvPr>
          <p:cNvSpPr txBox="1"/>
          <p:nvPr/>
        </p:nvSpPr>
        <p:spPr>
          <a:xfrm>
            <a:off x="6096000" y="5387048"/>
            <a:ext cx="19476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Ayse Celik</a:t>
            </a:r>
          </a:p>
          <a:p>
            <a:r>
              <a:rPr lang="de-DE" dirty="0"/>
              <a:t>B.A. Soziale Arbeit </a:t>
            </a:r>
          </a:p>
          <a:p>
            <a:r>
              <a:rPr lang="de-DE" sz="1200" dirty="0"/>
              <a:t>Sozialkompetenztrainerin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6E021EE-A2DB-4700-9152-C3DE4A151783}"/>
              </a:ext>
            </a:extLst>
          </p:cNvPr>
          <p:cNvSpPr txBox="1"/>
          <p:nvPr/>
        </p:nvSpPr>
        <p:spPr>
          <a:xfrm>
            <a:off x="8601559" y="5387048"/>
            <a:ext cx="2459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Johannes Scharrer</a:t>
            </a:r>
          </a:p>
          <a:p>
            <a:r>
              <a:rPr lang="de-DE" dirty="0"/>
              <a:t>Heilpädagoge </a:t>
            </a:r>
          </a:p>
          <a:p>
            <a:r>
              <a:rPr lang="de-DE" sz="1200" dirty="0" err="1"/>
              <a:t>Traumapädagogische</a:t>
            </a:r>
            <a:r>
              <a:rPr lang="de-DE" sz="1200" dirty="0"/>
              <a:t>  Weiterbildung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8145CB4-B376-49CF-B5EF-AC8D9CB354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/>
          <a:stretch/>
        </p:blipFill>
        <p:spPr>
          <a:xfrm>
            <a:off x="8601559" y="2396578"/>
            <a:ext cx="2105318" cy="28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1113CE-0176-490B-B5A2-AF2724C1AEAE}"/>
              </a:ext>
            </a:extLst>
          </p:cNvPr>
          <p:cNvSpPr txBox="1"/>
          <p:nvPr/>
        </p:nvSpPr>
        <p:spPr>
          <a:xfrm flipH="1">
            <a:off x="2211572" y="1651030"/>
            <a:ext cx="6649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Wer sich in einer Gesellschaft gesehen, anerkannt und aufgehoben fühlt, würde diesen Zustand nicht freiwillig durch respektloses Verhalten aufgeben.  </a:t>
            </a:r>
            <a:r>
              <a:rPr lang="de-DE" b="1" dirty="0"/>
              <a:t>(frei übersetzt nach Jesper Juul)</a:t>
            </a:r>
          </a:p>
        </p:txBody>
      </p:sp>
    </p:spTree>
    <p:extLst>
      <p:ext uri="{BB962C8B-B14F-4D97-AF65-F5344CB8AC3E}">
        <p14:creationId xmlns:p14="http://schemas.microsoft.com/office/powerpoint/2010/main" val="98211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341810" y="0"/>
            <a:ext cx="1084434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Beziehungs- und </a:t>
            </a:r>
          </a:p>
          <a:p>
            <a:r>
              <a:rPr lang="de-DE" sz="4800" b="1" dirty="0"/>
              <a:t>bindungsorientierte Pädagogik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Wir beraten, unterstützen und fördern unsere Schüler*innen in schulischen, </a:t>
            </a:r>
          </a:p>
          <a:p>
            <a:r>
              <a:rPr lang="de-DE" sz="2400" dirty="0"/>
              <a:t>entwicklungsbedingten  und persönlichen Schwierigkeiten und schaffen Nähe und</a:t>
            </a:r>
          </a:p>
          <a:p>
            <a:r>
              <a:rPr lang="de-DE" sz="2400" dirty="0"/>
              <a:t>Vertrauen durch Bindungs- und Beziehungsangebote.</a:t>
            </a:r>
          </a:p>
          <a:p>
            <a:pPr algn="ctr"/>
            <a:endParaRPr lang="de-DE" sz="1100" dirty="0"/>
          </a:p>
          <a:p>
            <a:pPr algn="ctr"/>
            <a:r>
              <a:rPr lang="de-DE" sz="2400" b="1" dirty="0"/>
              <a:t>Das Konzept des guten Grundes:</a:t>
            </a:r>
          </a:p>
          <a:p>
            <a:pPr algn="ctr"/>
            <a:r>
              <a:rPr lang="de-DE" sz="2400" dirty="0"/>
              <a:t>Jedes Verhalten hat einen guten Grund, den es zu erkennen gilt um dann </a:t>
            </a:r>
          </a:p>
          <a:p>
            <a:pPr algn="ctr"/>
            <a:r>
              <a:rPr lang="de-DE" sz="2400" dirty="0"/>
              <a:t>gemeinsam nach angemesseneren Lösungen zu suchen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5D0F3E-C7BA-4A23-B527-8EFE1E919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361">
            <a:off x="9597442" y="4457291"/>
            <a:ext cx="2112153" cy="213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448131-D7D8-4C9A-8CD8-8EBC8CB06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14" y="4871199"/>
            <a:ext cx="3674138" cy="174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0D163B3-C6B2-4901-B17D-75FFB8AF7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944">
            <a:off x="409991" y="4799314"/>
            <a:ext cx="2290937" cy="177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6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637956" y="1057940"/>
            <a:ext cx="9620967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/>
              <a:t>Unsere Aufgabenbereiche sind:</a:t>
            </a:r>
          </a:p>
          <a:p>
            <a:endParaRPr lang="de-DE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Emotionale 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Gewaltprävention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Unterstützung der Klassen in der pädagogischen 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Unterstützung in Konfliktsituationen –Streitschlichtung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Beratung von Schüler*innen, Lehrer*innen und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Zusammenarbeit mit dem ASD und dem </a:t>
            </a:r>
            <a:r>
              <a:rPr lang="de-DE" sz="3200" dirty="0" err="1"/>
              <a:t>ReBBz</a:t>
            </a:r>
            <a:r>
              <a:rPr lang="de-DE" sz="3200" dirty="0"/>
              <a:t>, </a:t>
            </a:r>
          </a:p>
          <a:p>
            <a:r>
              <a:rPr lang="de-DE" sz="3200" dirty="0"/>
              <a:t>   Kinderschutzzentrum, Fachpraxen und dem Verbund</a:t>
            </a:r>
          </a:p>
          <a:p>
            <a:r>
              <a:rPr lang="de-DE" sz="3200" dirty="0"/>
              <a:t>   sozialtherapeutischer Einrichtungen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D16FAF-B6F0-4CAC-AB1B-4239EE73E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17" y="1790276"/>
            <a:ext cx="2314439" cy="154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02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723189" y="1579150"/>
            <a:ext cx="721017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Tätigkeiten im Alltag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Sozialkompetenztraining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Klassenrat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Beratungsgespräche und Austausch mit Lehrer*innen,</a:t>
            </a:r>
          </a:p>
          <a:p>
            <a:r>
              <a:rPr lang="de-DE" sz="2400" dirty="0"/>
              <a:t>    Schüler*innen und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Deeskalation und Beratung in Konfliktsituationen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Projektwochen/ Teamentwicklung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Begleitung bei Ausflügen und Klassenfahrten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03F8F8-934A-4D90-A98F-CEEAEBF0C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797">
            <a:off x="9079853" y="1987777"/>
            <a:ext cx="2249235" cy="178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9B1EA8-CF97-461B-A8E7-6AE66C5A2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261">
            <a:off x="8835086" y="4363248"/>
            <a:ext cx="2510678" cy="187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DD07CF7-B7DB-41E6-A9C6-FA2AC1CFF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23" y="963938"/>
            <a:ext cx="2187653" cy="176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D93D717-1B00-44C8-9C07-106065911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3" y="5041596"/>
            <a:ext cx="2400753" cy="160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98FBB66-F6A2-4C92-8B62-1BDF4359435F}"/>
              </a:ext>
            </a:extLst>
          </p:cNvPr>
          <p:cNvSpPr txBox="1"/>
          <p:nvPr/>
        </p:nvSpPr>
        <p:spPr>
          <a:xfrm>
            <a:off x="6101359" y="5213658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Beratung</a:t>
            </a:r>
          </a:p>
        </p:txBody>
      </p:sp>
    </p:spTree>
    <p:extLst>
      <p:ext uri="{BB962C8B-B14F-4D97-AF65-F5344CB8AC3E}">
        <p14:creationId xmlns:p14="http://schemas.microsoft.com/office/powerpoint/2010/main" val="34366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728693" y="2360798"/>
            <a:ext cx="9931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/>
              <a:t>Soziale und emotionale Bildung</a:t>
            </a:r>
          </a:p>
          <a:p>
            <a:endParaRPr lang="de-DE" sz="3200" dirty="0"/>
          </a:p>
          <a:p>
            <a:r>
              <a:rPr lang="de-DE" sz="3200" dirty="0"/>
              <a:t>Ein Schwerpunkt unserer Arbeit ist die soziale und emotionale Bildung. Wir begleiten die Schüler*innen in dieser Entwicklung durch folgende Angebote im Alltag:</a:t>
            </a:r>
          </a:p>
          <a:p>
            <a:endParaRPr lang="de-DE" sz="3200" dirty="0"/>
          </a:p>
          <a:p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54BA63-9B5F-4C8A-AF62-F4287B50F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40" y="1699079"/>
            <a:ext cx="2512752" cy="172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66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657875" y="1883950"/>
            <a:ext cx="117409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Der Klassenrat </a:t>
            </a:r>
          </a:p>
          <a:p>
            <a:endParaRPr lang="de-DE" dirty="0"/>
          </a:p>
          <a:p>
            <a:r>
              <a:rPr lang="de-DE" sz="2400" dirty="0"/>
              <a:t>Findet einmal wöchentlich in allen Klassen durch feste </a:t>
            </a:r>
            <a:r>
              <a:rPr lang="de-DE" sz="2400" dirty="0" err="1"/>
              <a:t>Bezugspädagog</a:t>
            </a:r>
            <a:r>
              <a:rPr lang="de-DE" sz="2400" dirty="0"/>
              <a:t>*innen statt. </a:t>
            </a:r>
          </a:p>
          <a:p>
            <a:r>
              <a:rPr lang="de-DE" sz="2400" dirty="0"/>
              <a:t>Dort können alle Anliegen der Klassengemeinschaft besprochen werden.</a:t>
            </a:r>
          </a:p>
          <a:p>
            <a:endParaRPr lang="de-DE" sz="2400" dirty="0"/>
          </a:p>
          <a:p>
            <a:r>
              <a:rPr lang="de-DE" sz="2400" dirty="0"/>
              <a:t>Wir vermitteln eine demokratische Gesprächskultur, indem die Schüler lernen: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Eigene Meinungen zu vertreten und andere Meinungen zu akzeptieren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Ihre Klasseninteressen selbst in die Hand zunehmen	Selbstwirksamkeitserfahrung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 Gesprächsregeln einzuhalten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Gemeinsame Lösung zu finden  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B4B47E1-10B3-4792-8C96-EF357ADA97B7}"/>
              </a:ext>
            </a:extLst>
          </p:cNvPr>
          <p:cNvSpPr/>
          <p:nvPr/>
        </p:nvSpPr>
        <p:spPr>
          <a:xfrm>
            <a:off x="7652911" y="5011824"/>
            <a:ext cx="261257" cy="1499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EB6AA5-8AD3-4FDF-A805-0E91B278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08">
            <a:off x="4179129" y="574158"/>
            <a:ext cx="3308990" cy="178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99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856283" y="1135756"/>
            <a:ext cx="9551846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Das Sozialkompetenztraining </a:t>
            </a:r>
          </a:p>
          <a:p>
            <a:endParaRPr lang="de-DE" dirty="0"/>
          </a:p>
          <a:p>
            <a:r>
              <a:rPr lang="de-DE" sz="2400" dirty="0"/>
              <a:t>In den Jahrgängen 5 und 6 findet das Sozialkompetenztraining wöchentlich </a:t>
            </a:r>
          </a:p>
          <a:p>
            <a:r>
              <a:rPr lang="de-DE" sz="2400" dirty="0"/>
              <a:t>in Halbgruppen, getrennt mit Jungs und Mädchen statt.</a:t>
            </a:r>
          </a:p>
          <a:p>
            <a:endParaRPr lang="de-DE" sz="2400" dirty="0"/>
          </a:p>
          <a:p>
            <a:r>
              <a:rPr lang="de-DE" sz="2400" dirty="0"/>
              <a:t>In den Unterrichtsstunden werden den Schüler*innen spielerisch folgende</a:t>
            </a:r>
          </a:p>
          <a:p>
            <a:r>
              <a:rPr lang="de-DE" sz="2400" dirty="0"/>
              <a:t>Inhalte vermittelt:</a:t>
            </a:r>
          </a:p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Empathie und Gefühle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Einführung in eine achtsamere Kommunikation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Ich- und Du-Botschaften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Aktives zuhören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Selbstwahrnehmung und Fremdwahrnehmung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Selbstwertstärkung durch die Wahrnehmung der eigenen Kompetenzen 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1FF8C1-277A-4E6C-90E9-98E748C5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529">
            <a:off x="9868089" y="3553695"/>
            <a:ext cx="1902181" cy="255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70C5FF-0562-49DD-A99C-644C9FBAC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033">
            <a:off x="7438159" y="3676528"/>
            <a:ext cx="2092112" cy="117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D02E662-D8D0-4D79-B15F-8F2730A7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646">
            <a:off x="6317275" y="370841"/>
            <a:ext cx="2010056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8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239813" y="1318513"/>
            <a:ext cx="11712373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Unterstützung bei Konflikten 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400" dirty="0"/>
              <a:t>In Konfliktsituationen haben die Schüler*innen die Möglichkeit im Beratungsdienst</a:t>
            </a:r>
          </a:p>
          <a:p>
            <a:r>
              <a:rPr lang="de-DE" sz="2400" dirty="0"/>
              <a:t>Unterstützung zu erhalten, indem ihre Klärungsgespräche pädagogisch begleitet werden.</a:t>
            </a:r>
          </a:p>
          <a:p>
            <a:endParaRPr lang="de-DE" sz="2400" dirty="0"/>
          </a:p>
          <a:p>
            <a:r>
              <a:rPr lang="de-DE" sz="2400" dirty="0"/>
              <a:t>Durch die Moderation der Gespräche mit </a:t>
            </a:r>
            <a:r>
              <a:rPr lang="de-DE" sz="2400" dirty="0" err="1"/>
              <a:t>Pädagog</a:t>
            </a:r>
            <a:r>
              <a:rPr lang="de-DE" sz="2400" dirty="0"/>
              <a:t>*innen lernen die Schüler*innen, </a:t>
            </a:r>
          </a:p>
          <a:p>
            <a:r>
              <a:rPr lang="de-DE" sz="2400" dirty="0"/>
              <a:t>einen achtsamen und wertschätzenden Umgang, wenn es unterschiedliche Bedürfnisse </a:t>
            </a:r>
          </a:p>
          <a:p>
            <a:r>
              <a:rPr lang="de-DE" sz="2400" dirty="0"/>
              <a:t>gibt und Emotionen zu unangemessenem Verhalten führten.</a:t>
            </a:r>
          </a:p>
          <a:p>
            <a:endParaRPr lang="de-DE" sz="2400" dirty="0"/>
          </a:p>
          <a:p>
            <a:r>
              <a:rPr lang="de-DE" sz="2400" dirty="0"/>
              <a:t>Durch die Einhaltung der Gesprächsregel – zuhören – ausreden lassen – </a:t>
            </a:r>
          </a:p>
          <a:p>
            <a:r>
              <a:rPr lang="de-DE" sz="2400" dirty="0"/>
              <a:t>achtsame Worte finden – können die Schüler sich gegenseitig ihre Sichtweisen erzählen, </a:t>
            </a:r>
          </a:p>
          <a:p>
            <a:r>
              <a:rPr lang="de-DE" sz="2400" dirty="0"/>
              <a:t>ihre eigenen Gefühle benennen und die Sichtweise und Gefühle des anderen kennenlernen. </a:t>
            </a:r>
          </a:p>
          <a:p>
            <a:r>
              <a:rPr lang="de-DE" sz="2400" dirty="0"/>
              <a:t>Danach können gemeinsam Lösungen erarbeitet und Vereinbarungen getroffen werden.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DD07CF7-B7DB-41E6-A9C6-FA2AC1CFF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530">
            <a:off x="5946977" y="314841"/>
            <a:ext cx="2187653" cy="176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3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1">
            <a:extLst>
              <a:ext uri="{FF2B5EF4-FFF2-40B4-BE49-F238E27FC236}">
                <a16:creationId xmlns:a16="http://schemas.microsoft.com/office/drawing/2014/main" id="{1B59E23C-59D4-432C-B7D0-C0BFD40B1D8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000822" y="464850"/>
            <a:ext cx="2334895" cy="118618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F312C40-7B9B-48DC-9196-BF48DD511522}"/>
              </a:ext>
            </a:extLst>
          </p:cNvPr>
          <p:cNvSpPr/>
          <p:nvPr/>
        </p:nvSpPr>
        <p:spPr>
          <a:xfrm>
            <a:off x="856283" y="1286286"/>
            <a:ext cx="10993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endParaRPr lang="de-DE" sz="3200" b="1" dirty="0"/>
          </a:p>
          <a:p>
            <a:r>
              <a:rPr lang="de-DE" sz="3200" b="1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1EDD3DB-BF27-41FA-BEF5-F349784ABE10}"/>
              </a:ext>
            </a:extLst>
          </p:cNvPr>
          <p:cNvSpPr txBox="1"/>
          <p:nvPr/>
        </p:nvSpPr>
        <p:spPr>
          <a:xfrm>
            <a:off x="4550735" y="4242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7BD5C-A9EA-4D73-A8E0-78D8B7529160}"/>
              </a:ext>
            </a:extLst>
          </p:cNvPr>
          <p:cNvSpPr txBox="1"/>
          <p:nvPr/>
        </p:nvSpPr>
        <p:spPr>
          <a:xfrm>
            <a:off x="564813" y="819625"/>
            <a:ext cx="1141857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Einzelfallhilfe und Jahrgangsbetreuung</a:t>
            </a:r>
          </a:p>
          <a:p>
            <a:endParaRPr lang="de-DE" sz="3200" b="1" dirty="0"/>
          </a:p>
          <a:p>
            <a:r>
              <a:rPr lang="de-DE" sz="2400" dirty="0"/>
              <a:t>Jeder Klasse ist ein Pädagoge oder eine Pädagogin fest zugeordnet, die die Klasse im </a:t>
            </a:r>
          </a:p>
          <a:p>
            <a:r>
              <a:rPr lang="de-DE" sz="2400" dirty="0"/>
              <a:t>Schulalltag begleitet, den Klassenrat und das Sozialkompetenztraining durchführt.</a:t>
            </a:r>
          </a:p>
          <a:p>
            <a:endParaRPr lang="de-DE" sz="2400" b="1" dirty="0"/>
          </a:p>
          <a:p>
            <a:r>
              <a:rPr lang="de-DE" sz="2400" dirty="0"/>
              <a:t>Darüber hinaus beraten wir Schüler*innen, Eltern und Lehrer*innen bei Problemen und </a:t>
            </a:r>
          </a:p>
          <a:p>
            <a:r>
              <a:rPr lang="de-DE" sz="2400" dirty="0"/>
              <a:t>suchen unter dem Aspekt der „Hilfe zur Selbsthilfe“ gemeinsam nach Möglichkeiten. </a:t>
            </a:r>
          </a:p>
          <a:p>
            <a:r>
              <a:rPr lang="de-DE" sz="2400" dirty="0"/>
              <a:t>Wir stellen Kontakt zu Ämtern, außerschulischen Einrichtungen und Beratungsstellen her. </a:t>
            </a:r>
          </a:p>
          <a:p>
            <a:endParaRPr lang="de-DE" sz="2400" dirty="0"/>
          </a:p>
          <a:p>
            <a:r>
              <a:rPr lang="de-DE" sz="2400" dirty="0"/>
              <a:t>Wöchentlich findet deshalb gemeinsam mit den Klassenlehrer*innen ein pädagogischer </a:t>
            </a:r>
          </a:p>
          <a:p>
            <a:r>
              <a:rPr lang="de-DE" sz="2400" dirty="0"/>
              <a:t>Austausch über die Klassensituation statt.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D93D717-1B00-44C8-9C07-106065911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173">
            <a:off x="8639226" y="4971295"/>
            <a:ext cx="2400753" cy="160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98FBB66-F6A2-4C92-8B62-1BDF4359435F}"/>
              </a:ext>
            </a:extLst>
          </p:cNvPr>
          <p:cNvSpPr txBox="1"/>
          <p:nvPr/>
        </p:nvSpPr>
        <p:spPr>
          <a:xfrm rot="413980">
            <a:off x="9519670" y="5213280"/>
            <a:ext cx="861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Beratung</a:t>
            </a:r>
          </a:p>
        </p:txBody>
      </p:sp>
    </p:spTree>
    <p:extLst>
      <p:ext uri="{BB962C8B-B14F-4D97-AF65-F5344CB8AC3E}">
        <p14:creationId xmlns:p14="http://schemas.microsoft.com/office/powerpoint/2010/main" val="267416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Breitbild</PresentationFormat>
  <Paragraphs>216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kerstin@guzman.de</dc:creator>
  <cp:lastModifiedBy>kerstin@guzman.de</cp:lastModifiedBy>
  <cp:revision>82</cp:revision>
  <cp:lastPrinted>2023-01-12T21:19:40Z</cp:lastPrinted>
  <dcterms:created xsi:type="dcterms:W3CDTF">2020-08-04T17:36:11Z</dcterms:created>
  <dcterms:modified xsi:type="dcterms:W3CDTF">2023-03-01T09:44:13Z</dcterms:modified>
</cp:coreProperties>
</file>