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726-9E38-4A55-A53A-02113FB67F2D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56002-826B-4B60-9C59-20D1847403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256002-826B-4B60-9C59-20D18474039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8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7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10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12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17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1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2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87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0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1C615-498F-4B1A-85E3-AA3F4677F1D5}" type="datetimeFigureOut">
              <a:rPr lang="de-DE" smtClean="0"/>
              <a:t>29.01.2026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6C60C42-5571-41B7-98DB-37838678DCD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58" y="3093098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r>
              <a:rPr lang="de-DE" dirty="0"/>
              <a:t>Die Oberstufe</a:t>
            </a:r>
            <a:br>
              <a:rPr lang="de-DE" dirty="0"/>
            </a:br>
            <a:r>
              <a:rPr lang="de-DE" sz="4900" dirty="0"/>
              <a:t>Der Übergang von </a:t>
            </a:r>
            <a:br>
              <a:rPr lang="de-DE" sz="4900" dirty="0"/>
            </a:br>
            <a:r>
              <a:rPr lang="de-DE" sz="4900" dirty="0"/>
              <a:t>JG 10 in die Vorstufe</a:t>
            </a:r>
            <a:br>
              <a:rPr lang="de-DE" dirty="0"/>
            </a:br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43AA100-A27B-431D-81A6-B2C05F1D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6" t="27351" r="30644" b="38457"/>
          <a:stretch>
            <a:fillRect/>
          </a:stretch>
        </p:blipFill>
        <p:spPr bwMode="auto">
          <a:xfrm>
            <a:off x="8085163" y="505014"/>
            <a:ext cx="3619345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0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u="sng" dirty="0"/>
              <a:t>Aufgabenfelder</a:t>
            </a:r>
          </a:p>
          <a:p>
            <a:pPr marL="857250" lvl="1" indent="-400050">
              <a:buAutoNum type="romanUcPeriod"/>
            </a:pPr>
            <a:r>
              <a:rPr lang="de-DE" dirty="0"/>
              <a:t>sprachlich-literarisch-künstlerisch 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nn-NO" dirty="0"/>
              <a:t>u.a. Kunst, Musik, Theater</a:t>
            </a:r>
          </a:p>
          <a:p>
            <a:pPr marL="857250" lvl="1" indent="-400050">
              <a:buAutoNum type="romanUcPeriod" startAt="2"/>
            </a:pPr>
            <a:r>
              <a:rPr lang="de-DE" dirty="0"/>
              <a:t>Gesellschaftswissenschaftlich</a:t>
            </a:r>
          </a:p>
          <a:p>
            <a:pPr marL="457200" lvl="1" indent="0">
              <a:buNone/>
            </a:pPr>
            <a:r>
              <a:rPr lang="de-DE" dirty="0"/>
              <a:t>	u.a. PGW, Geschichte, Geografie, Wirtschaft, Psychologie, Pädagogik</a:t>
            </a:r>
          </a:p>
          <a:p>
            <a:pPr marL="857250" lvl="1" indent="-400050">
              <a:buAutoNum type="romanUcPeriod" startAt="3"/>
            </a:pPr>
            <a:r>
              <a:rPr lang="de-DE" dirty="0"/>
              <a:t>mathematisch-naturwissenschaftlich-technisch</a:t>
            </a:r>
          </a:p>
          <a:p>
            <a:pPr marL="914400" lvl="2" indent="0">
              <a:buNone/>
            </a:pPr>
            <a:r>
              <a:rPr lang="de-DE" sz="1800" dirty="0"/>
              <a:t>	u.a. Biologie, Chemie, Physik, Informatik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0787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u="sng" dirty="0"/>
              <a:t>Neue Fächer</a:t>
            </a:r>
          </a:p>
          <a:p>
            <a:pPr lvl="1"/>
            <a:r>
              <a:rPr lang="de-DE" dirty="0"/>
              <a:t>Seminar = Unterrichtsfach, in dem wissenschaftliches Arbeiten gelernt wird</a:t>
            </a:r>
          </a:p>
          <a:p>
            <a:pPr lvl="1"/>
            <a:r>
              <a:rPr lang="de-DE" dirty="0"/>
              <a:t>Geographie, Geschichte, PGW (Politik, Gesellschaft, Wirtschaft)</a:t>
            </a:r>
          </a:p>
          <a:p>
            <a:pPr lvl="1"/>
            <a:r>
              <a:rPr lang="de-DE" dirty="0"/>
              <a:t>Psychologie, Pädagogik, Philosophie, Wirtschaft</a:t>
            </a:r>
          </a:p>
        </p:txBody>
      </p:sp>
    </p:spTree>
    <p:extLst>
      <p:ext uri="{BB962C8B-B14F-4D97-AF65-F5344CB8AC3E}">
        <p14:creationId xmlns:p14="http://schemas.microsoft.com/office/powerpoint/2010/main" val="201511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Belegauflagen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u="sng" dirty="0"/>
              <a:t>Pflichtfächer</a:t>
            </a:r>
          </a:p>
          <a:p>
            <a:pPr lvl="1"/>
            <a:r>
              <a:rPr lang="de-DE" dirty="0"/>
              <a:t>Deutsch 4	</a:t>
            </a:r>
          </a:p>
          <a:p>
            <a:pPr lvl="1"/>
            <a:r>
              <a:rPr lang="de-DE" dirty="0"/>
              <a:t>Englisch 4	</a:t>
            </a:r>
          </a:p>
          <a:p>
            <a:pPr lvl="1"/>
            <a:r>
              <a:rPr lang="de-DE" dirty="0"/>
              <a:t>Mathematik 5</a:t>
            </a:r>
          </a:p>
          <a:p>
            <a:pPr lvl="1"/>
            <a:r>
              <a:rPr lang="de-DE" dirty="0"/>
              <a:t>Sport 2</a:t>
            </a:r>
          </a:p>
          <a:p>
            <a:pPr lvl="1"/>
            <a:r>
              <a:rPr lang="de-DE" dirty="0"/>
              <a:t>Seminar 2</a:t>
            </a:r>
          </a:p>
          <a:p>
            <a:pPr lvl="1"/>
            <a:r>
              <a:rPr lang="de-DE" dirty="0"/>
              <a:t>PGW 2</a:t>
            </a:r>
          </a:p>
          <a:p>
            <a:pPr lvl="1"/>
            <a:r>
              <a:rPr lang="de-DE" dirty="0"/>
              <a:t>Biologie 2					Summe 21 Stunden</a:t>
            </a:r>
          </a:p>
        </p:txBody>
      </p:sp>
    </p:spTree>
    <p:extLst>
      <p:ext uri="{BB962C8B-B14F-4D97-AF65-F5344CB8AC3E}">
        <p14:creationId xmlns:p14="http://schemas.microsoft.com/office/powerpoint/2010/main" val="372793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Belegauflagen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b="1" u="sng" dirty="0"/>
              <a:t>Wahlpflichtfächer</a:t>
            </a:r>
          </a:p>
          <a:p>
            <a:pPr lvl="1"/>
            <a:r>
              <a:rPr lang="nn-NO" dirty="0"/>
              <a:t>1 x aus Bereich I: Musik, Kunst, Theater 		2</a:t>
            </a:r>
          </a:p>
          <a:p>
            <a:pPr lvl="1"/>
            <a:r>
              <a:rPr lang="de-DE" dirty="0"/>
              <a:t>1 x aus Bereich II: Geschichte, Geographie 	2</a:t>
            </a:r>
          </a:p>
          <a:p>
            <a:pPr lvl="1"/>
            <a:r>
              <a:rPr lang="de-DE" dirty="0"/>
              <a:t>1 x aus Bereich II: Religion, Philosophie 		2</a:t>
            </a:r>
          </a:p>
          <a:p>
            <a:pPr lvl="1"/>
            <a:r>
              <a:rPr lang="de-DE" dirty="0"/>
              <a:t>1 x aus Bereich III: Chemie, Physik 		2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/>
              <a:t>						Summe 8 Stunden 	(=insgesamt 29)</a:t>
            </a:r>
          </a:p>
        </p:txBody>
      </p:sp>
    </p:spTree>
    <p:extLst>
      <p:ext uri="{BB962C8B-B14F-4D97-AF65-F5344CB8AC3E}">
        <p14:creationId xmlns:p14="http://schemas.microsoft.com/office/powerpoint/2010/main" val="120035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8021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de-DE" b="1" dirty="0"/>
              <a:t>					</a:t>
            </a:r>
            <a:r>
              <a:rPr lang="de-DE" u="sng" dirty="0"/>
              <a:t>Stunden bis hierher: 21 + 8 = 29 Stunden</a:t>
            </a:r>
          </a:p>
          <a:p>
            <a:pPr marL="457200" lvl="1" indent="0">
              <a:buNone/>
            </a:pPr>
            <a:r>
              <a:rPr lang="de-DE" dirty="0"/>
              <a:t>Mindeststundenzahl: 31 Stunden		Maximalstundenzahl: 35 Stunden </a:t>
            </a:r>
          </a:p>
          <a:p>
            <a:pPr marL="457200" lvl="1" indent="0">
              <a:buNone/>
            </a:pPr>
            <a:r>
              <a:rPr lang="de-DE" dirty="0"/>
              <a:t>					(Ausnahmen nur nach Absprache!)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b="1" dirty="0"/>
              <a:t>Zweite Fremdsprache:</a:t>
            </a:r>
          </a:p>
          <a:p>
            <a:pPr marL="914400" lvl="2" indent="0">
              <a:buNone/>
            </a:pPr>
            <a:r>
              <a:rPr lang="de-DE" sz="1800" dirty="0"/>
              <a:t>verpflichtend wenn nicht in der Mittelstufe in mindestens vier aufeinanderfolgenden Jahren belegt und bis Ende von Jg. 10 (4 Stunden)</a:t>
            </a:r>
          </a:p>
          <a:p>
            <a:pPr marL="457200" lvl="1" indent="0">
              <a:buNone/>
            </a:pPr>
            <a:r>
              <a:rPr lang="de-DE" b="1" dirty="0"/>
              <a:t>Wahlfächer:</a:t>
            </a:r>
            <a:endParaRPr lang="de-DE" dirty="0"/>
          </a:p>
          <a:p>
            <a:pPr marL="914400" lvl="2" indent="0">
              <a:buNone/>
            </a:pPr>
            <a:r>
              <a:rPr lang="de-DE" sz="1800" dirty="0"/>
              <a:t>für das Erreichen der Mindeststundenzahl oder bei persönlicher Pointierung des Interessensschwerpunkts: z.B. Pädagogik, Psychologie, Wirtschaft etc. (jeweils 2 Stunden)</a:t>
            </a:r>
          </a:p>
        </p:txBody>
      </p:sp>
    </p:spTree>
    <p:extLst>
      <p:ext uri="{BB962C8B-B14F-4D97-AF65-F5344CB8AC3E}">
        <p14:creationId xmlns:p14="http://schemas.microsoft.com/office/powerpoint/2010/main" val="371550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Fächer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dirty="0"/>
              <a:t>Wahlkurse können über die Belegauflage hinaus belegt werden.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b="1" dirty="0"/>
              <a:t>Vorausschauend planen: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Das profilgebende Fach in der Studienstufe muss mindestens in einem Semester in der Vorstufe belegt worden sein.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das wählbare Prüfungsfach im Abitur muss mindestens in einem Semester in der Vorstufe belegt worden sein.</a:t>
            </a:r>
          </a:p>
        </p:txBody>
      </p:sp>
    </p:spTree>
    <p:extLst>
      <p:ext uri="{BB962C8B-B14F-4D97-AF65-F5344CB8AC3E}">
        <p14:creationId xmlns:p14="http://schemas.microsoft.com/office/powerpoint/2010/main" val="183560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Studienstufe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900" b="1" dirty="0"/>
              <a:t>Aufbau der Studienstufe</a:t>
            </a:r>
          </a:p>
          <a:p>
            <a:pPr marL="0" indent="0" algn="ctr">
              <a:buNone/>
            </a:pPr>
            <a:r>
              <a:rPr lang="de-DE" sz="1900" b="1" dirty="0"/>
              <a:t>Profilbereich	 Kernfächer 	Wahlpflichtbereich	Wahlbereich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/>
              <a:t>ähnliche Belegauflagen wie in der Vorstufe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/>
              <a:t>verpflichtend sind Kernfächer, Sport, Seminar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/>
              <a:t>insgesamt 34 Wochenstunden im Durchschnitt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/>
              <a:t>Kurse auf grundlegendem und erhöhtem Niveau wählbar (Kernfächer und Profilbereich)</a:t>
            </a:r>
          </a:p>
        </p:txBody>
      </p:sp>
    </p:spTree>
    <p:extLst>
      <p:ext uri="{BB962C8B-B14F-4D97-AF65-F5344CB8AC3E}">
        <p14:creationId xmlns:p14="http://schemas.microsoft.com/office/powerpoint/2010/main" val="963712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Profile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900" dirty="0"/>
              <a:t>wir bieten insgesamt 5 Profile an, von denen, soweit vorhersehbar, 4 eingerichtet werden:</a:t>
            </a:r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sz="1800" u="sng" dirty="0"/>
              <a:t>				</a:t>
            </a:r>
            <a:r>
              <a:rPr lang="de-DE" sz="1800" b="1" dirty="0"/>
              <a:t>					      	</a:t>
            </a:r>
            <a:r>
              <a:rPr lang="de-DE" sz="1800" dirty="0"/>
              <a:t>					      							      						      	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9452638-86F9-3C77-0E8C-A39596BEB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96244"/>
              </p:ext>
            </p:extLst>
          </p:nvPr>
        </p:nvGraphicFramePr>
        <p:xfrm>
          <a:off x="1451580" y="2628900"/>
          <a:ext cx="10426094" cy="2725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120">
                  <a:extLst>
                    <a:ext uri="{9D8B030D-6E8A-4147-A177-3AD203B41FA5}">
                      <a16:colId xmlns:a16="http://schemas.microsoft.com/office/drawing/2014/main" val="372591613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2669115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856520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64756147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129851692"/>
                    </a:ext>
                  </a:extLst>
                </a:gridCol>
                <a:gridCol w="2314574">
                  <a:extLst>
                    <a:ext uri="{9D8B030D-6E8A-4147-A177-3AD203B41FA5}">
                      <a16:colId xmlns:a16="http://schemas.microsoft.com/office/drawing/2014/main" val="2933132066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sng" dirty="0"/>
                        <a:t>1. </a:t>
                      </a:r>
                    </a:p>
                    <a:p>
                      <a:pPr algn="ctr"/>
                      <a:r>
                        <a:rPr lang="de-DE" sz="1800" u="sng" dirty="0"/>
                        <a:t>Sport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sng" dirty="0"/>
                        <a:t>II. </a:t>
                      </a:r>
                    </a:p>
                    <a:p>
                      <a:pPr algn="ctr"/>
                      <a:r>
                        <a:rPr lang="de-DE" sz="1800" u="sng" dirty="0"/>
                        <a:t>Natur &amp; Umwelt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u="sng" dirty="0"/>
                        <a:t>III. </a:t>
                      </a:r>
                    </a:p>
                    <a:p>
                      <a:pPr algn="ctr"/>
                      <a:r>
                        <a:rPr lang="de-DE" sz="1800" u="sng" dirty="0"/>
                        <a:t>Spuren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sng" dirty="0"/>
                        <a:t>IV.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sng" dirty="0"/>
                        <a:t>Menschenbilder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V. </a:t>
                      </a:r>
                    </a:p>
                    <a:p>
                      <a:pPr algn="ctr"/>
                      <a:r>
                        <a:rPr lang="de-DE" u="sng" dirty="0" err="1"/>
                        <a:t>Stadt.Macht.Bühne</a:t>
                      </a:r>
                      <a:endParaRPr lang="de-DE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28092"/>
                  </a:ext>
                </a:extLst>
              </a:tr>
              <a:tr h="690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4 stündig</a:t>
                      </a:r>
                    </a:p>
                    <a:p>
                      <a:r>
                        <a:rPr lang="de-DE" dirty="0"/>
                        <a:t>erhöht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Sport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Biologie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Geschichte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Psychologie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PGW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89563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r>
                        <a:rPr lang="de-DE" dirty="0"/>
                        <a:t>4 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Biologie</a:t>
                      </a:r>
                      <a:r>
                        <a:rPr lang="de-DE" sz="1800" dirty="0"/>
                        <a:t>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Geografie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Kunst / Theater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/>
                        <a:t>Biologie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Geografie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306327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r>
                        <a:rPr lang="de-DE" dirty="0"/>
                        <a:t>2 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PGW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PGW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Pädagogik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Theater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90859"/>
                  </a:ext>
                </a:extLst>
              </a:tr>
              <a:tr h="394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 stündig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Seminar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Seminar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Seminar	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Seminar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Seminar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25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63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CEE1D0B-15E2-4557-A2C8-F73870A01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1"/>
          <a:stretch/>
        </p:blipFill>
        <p:spPr>
          <a:xfrm>
            <a:off x="1371600" y="0"/>
            <a:ext cx="9743242" cy="61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Zahl enthält.&#10;&#10;KI-generierte Inhalte können fehlerhaft sein.">
            <a:extLst>
              <a:ext uri="{FF2B5EF4-FFF2-40B4-BE49-F238E27FC236}">
                <a16:creationId xmlns:a16="http://schemas.microsoft.com/office/drawing/2014/main" id="{BE651D93-9A10-E2CE-C00B-9EF9856F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028" t="26474" r="24088" b="6500"/>
          <a:stretch>
            <a:fillRect/>
          </a:stretch>
        </p:blipFill>
        <p:spPr>
          <a:xfrm>
            <a:off x="1725930" y="0"/>
            <a:ext cx="9144000" cy="69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4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D248-FBE6-41BC-8632-33292660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 Übergang in die Oberstufe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 Vorstufe (Jg. 11)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de-DE" sz="4400" dirty="0"/>
              <a:t> Studienstufe (Jg. 12/13)</a:t>
            </a:r>
          </a:p>
        </p:txBody>
      </p:sp>
    </p:spTree>
    <p:extLst>
      <p:ext uri="{BB962C8B-B14F-4D97-AF65-F5344CB8AC3E}">
        <p14:creationId xmlns:p14="http://schemas.microsoft.com/office/powerpoint/2010/main" val="379556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Übergang in die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D248-FBE6-41BC-8632-33292660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8966050" cy="345061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 „Versetzung in die gymnasiale Oberstufe“ gemäß Zeugnis nach Jg. 10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Erwerb des Mittleren Schulabschluss (MSA) und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in allen Fächern mindestens E4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87C7CC-7F69-45EB-8DC1-DD7F7F6EB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2" t="61429" r="33730" b="31111"/>
          <a:stretch/>
        </p:blipFill>
        <p:spPr>
          <a:xfrm>
            <a:off x="1106111" y="3962590"/>
            <a:ext cx="10294210" cy="12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Übergang in die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D248-FBE6-41BC-8632-33292660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Ausnahmen von der E4-Regelung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Ausgleich von G2 durch E2 oder 2xE3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Ausgleich von G3/G4/G5 durch E1 oder 2xE2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max. 2x G2 oder 1x G3/G4/G5 kann ausgeglichen werden</a:t>
            </a:r>
          </a:p>
        </p:txBody>
      </p:sp>
    </p:spTree>
    <p:extLst>
      <p:ext uri="{BB962C8B-B14F-4D97-AF65-F5344CB8AC3E}">
        <p14:creationId xmlns:p14="http://schemas.microsoft.com/office/powerpoint/2010/main" val="179594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Übergang in die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D248-FBE6-41BC-8632-33292660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Kein Ausgleich möglich, wenn: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mehr als 2 x G2 oder schlechter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mehr als 1 x G3 oder schlechter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2 x G2 in den Kernfächern (D, M, 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1 x G3 oder schlechter in den Kernfächern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/>
              <a:t>bei „kB“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32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F5C88-FDFE-4CC0-864C-89B72999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Übergang in die Oberstufe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2ED248-FBE6-41BC-8632-33292660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 Wenn alles passt, ist </a:t>
            </a:r>
            <a:r>
              <a:rPr lang="de-DE" b="1" u="sng" dirty="0"/>
              <a:t>keine interne</a:t>
            </a:r>
            <a:r>
              <a:rPr lang="de-DE" dirty="0"/>
              <a:t> Anmeldung an unserer Oberstufe notwendig.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Ihr werdet </a:t>
            </a:r>
            <a:r>
              <a:rPr lang="de-DE" u="sng" dirty="0">
                <a:solidFill>
                  <a:srgbClr val="FF0000"/>
                </a:solidFill>
              </a:rPr>
              <a:t>automatisch</a:t>
            </a:r>
            <a:r>
              <a:rPr lang="de-DE" dirty="0"/>
              <a:t> in unsere Vorstufe übernommen, wenn Ihr den </a:t>
            </a:r>
            <a:r>
              <a:rPr lang="de-DE" b="1" dirty="0"/>
              <a:t>Wahlbogen</a:t>
            </a:r>
            <a:r>
              <a:rPr lang="de-DE" dirty="0"/>
              <a:t> </a:t>
            </a:r>
            <a:r>
              <a:rPr lang="de-DE" u="sng" dirty="0">
                <a:solidFill>
                  <a:srgbClr val="FF0000"/>
                </a:solidFill>
              </a:rPr>
              <a:t>fristgerecht</a:t>
            </a:r>
            <a:r>
              <a:rPr lang="de-DE" dirty="0"/>
              <a:t> abgebt. (Deadline: 28.Februar)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Sollte der Wahlbogen </a:t>
            </a:r>
            <a:r>
              <a:rPr lang="de-DE" u="sng" dirty="0">
                <a:solidFill>
                  <a:srgbClr val="FF0000"/>
                </a:solidFill>
              </a:rPr>
              <a:t>nicht fristgerecht </a:t>
            </a:r>
            <a:r>
              <a:rPr lang="de-DE" dirty="0"/>
              <a:t>abgegeben werden, besteht </a:t>
            </a:r>
            <a:r>
              <a:rPr lang="de-DE" u="sng" dirty="0">
                <a:solidFill>
                  <a:srgbClr val="FF0000"/>
                </a:solidFill>
              </a:rPr>
              <a:t>kein Anspruch </a:t>
            </a:r>
            <a:r>
              <a:rPr lang="de-DE" dirty="0"/>
              <a:t>auf einen Platz in unserer Vorstufe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Falls Ihr an eine andere Schule wechselt oder in die Ausbildung geht, meldet Ihr dies bei Euren Klassenlehrern. </a:t>
            </a:r>
            <a:r>
              <a:rPr lang="de-DE" dirty="0">
                <a:sym typeface="Wingdings" panose="05000000000000000000" pitchFamily="2" charset="2"/>
              </a:rPr>
              <a:t> für die meisten besteht noch Schulpflicht! (AV)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80497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 3-4 Klassen im Klassenverband mit entsprechendem Klassenraum im O-Gebäude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gemeinsamer Unterricht in den Kernfächern, in Sport, Biologie, PGW und Seminar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</a:t>
            </a:r>
            <a:r>
              <a:rPr lang="de-DE" dirty="0" err="1"/>
              <a:t>KlassenlehrerIn</a:t>
            </a:r>
            <a:r>
              <a:rPr lang="de-DE" dirty="0"/>
              <a:t> bietet zusätzlich zur individuellen Beratung Sprechzeiten an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mindestens 31 Wochenstunden, maximal 35 Wochenstunden </a:t>
            </a:r>
          </a:p>
          <a:p>
            <a:pPr lvl="1"/>
            <a:r>
              <a:rPr lang="de-DE" dirty="0"/>
              <a:t>Halbjahreszeugnis (15er Punkteskala)</a:t>
            </a:r>
          </a:p>
          <a:p>
            <a:pPr lvl="1"/>
            <a:r>
              <a:rPr lang="de-DE" dirty="0"/>
              <a:t>versetzungsrelevantes Ganzjahreszeugnis (15er Punkteskala)</a:t>
            </a:r>
          </a:p>
        </p:txBody>
      </p:sp>
    </p:spTree>
    <p:extLst>
      <p:ext uri="{BB962C8B-B14F-4D97-AF65-F5344CB8AC3E}">
        <p14:creationId xmlns:p14="http://schemas.microsoft.com/office/powerpoint/2010/main" val="34014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dirty="0"/>
              <a:t> Annäherung an das Inhalts- und Kompetenzniveau der gymnasialen Oberstufe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Schließen inhaltlicher und methodischer Lücken aus der Mittelstufe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Einstieg in das wissenschaftliche Arbeiten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Festigung selbstständiger Lernverantwortung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Arbeiten innerhalb eines eigenen Zeitmanagements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Versetzung in die Studienstufe („Nahziel“)</a:t>
            </a:r>
          </a:p>
        </p:txBody>
      </p:sp>
    </p:spTree>
    <p:extLst>
      <p:ext uri="{BB962C8B-B14F-4D97-AF65-F5344CB8AC3E}">
        <p14:creationId xmlns:p14="http://schemas.microsoft.com/office/powerpoint/2010/main" val="7459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268A-5A36-4DD2-A3C8-68B28B4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Vorstufe -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33C621-343B-4558-83D2-CD13C76F6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de-DE" b="1" dirty="0"/>
              <a:t>Abitur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erfolgreicher Abschluss nach vier Semestern in der Studienstufe mit bestandener Abitur-Prüfung im 4. Semester,  </a:t>
            </a:r>
            <a:r>
              <a:rPr lang="de-DE" b="1" dirty="0"/>
              <a:t>Allgemeine Hochschulreife</a:t>
            </a:r>
          </a:p>
          <a:p>
            <a:pPr marL="457200" lvl="1" indent="0">
              <a:buNone/>
            </a:pPr>
            <a:endParaRPr lang="de-DE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de-DE" b="1" dirty="0"/>
              <a:t> Fachabitur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erfolgreich absolvierte zwei Semester, </a:t>
            </a:r>
            <a:r>
              <a:rPr lang="de-DE" b="1" dirty="0"/>
              <a:t>Schulischer Teil der Fachhochschulreife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b="1" dirty="0"/>
              <a:t>FHR </a:t>
            </a:r>
            <a:r>
              <a:rPr lang="de-DE" dirty="0"/>
              <a:t>wird nicht automatisch erreicht!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0790299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861</Words>
  <Application>Microsoft Office PowerPoint</Application>
  <PresentationFormat>Breitbild</PresentationFormat>
  <Paragraphs>145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Aptos</vt:lpstr>
      <vt:lpstr>Arial</vt:lpstr>
      <vt:lpstr>Gill Sans MT</vt:lpstr>
      <vt:lpstr>Wingdings</vt:lpstr>
      <vt:lpstr>Galerie</vt:lpstr>
      <vt:lpstr> Die Oberstufe Der Übergang von  JG 10 in die Vorstufe </vt:lpstr>
      <vt:lpstr>Gliederung</vt:lpstr>
      <vt:lpstr>Übergang in die Oberstufe</vt:lpstr>
      <vt:lpstr>Übergang in die Oberstufe</vt:lpstr>
      <vt:lpstr>Übergang in die Oberstufe</vt:lpstr>
      <vt:lpstr>Übergang in die Oberstufe</vt:lpstr>
      <vt:lpstr>Vorstufe - Organisation</vt:lpstr>
      <vt:lpstr>Vorstufe - Ziele</vt:lpstr>
      <vt:lpstr>Vorstufe - Ziele</vt:lpstr>
      <vt:lpstr>Vorstufe - Fächer</vt:lpstr>
      <vt:lpstr>Vorstufe - Fächer</vt:lpstr>
      <vt:lpstr>Vorstufe - Belegauflagen</vt:lpstr>
      <vt:lpstr>Vorstufe - Belegauflagen</vt:lpstr>
      <vt:lpstr>Vorstufe - Fächer</vt:lpstr>
      <vt:lpstr>Vorstufe - Fächer</vt:lpstr>
      <vt:lpstr>Studienstufe </vt:lpstr>
      <vt:lpstr>Profile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Oberstufe</dc:title>
  <dc:creator>Schneider, Jens</dc:creator>
  <cp:lastModifiedBy>Schneider, Jens</cp:lastModifiedBy>
  <cp:revision>17</cp:revision>
  <dcterms:created xsi:type="dcterms:W3CDTF">2025-01-13T13:41:18Z</dcterms:created>
  <dcterms:modified xsi:type="dcterms:W3CDTF">2026-01-29T15:28:39Z</dcterms:modified>
</cp:coreProperties>
</file>