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6"/>
  </p:notesMasterIdLst>
  <p:sldIdLst>
    <p:sldId id="256" r:id="rId2"/>
    <p:sldId id="257" r:id="rId3"/>
    <p:sldId id="275" r:id="rId4"/>
    <p:sldId id="271" r:id="rId5"/>
    <p:sldId id="273" r:id="rId6"/>
    <p:sldId id="274" r:id="rId7"/>
    <p:sldId id="276" r:id="rId8"/>
    <p:sldId id="265" r:id="rId9"/>
    <p:sldId id="258" r:id="rId10"/>
    <p:sldId id="268" r:id="rId11"/>
    <p:sldId id="277" r:id="rId12"/>
    <p:sldId id="269" r:id="rId13"/>
    <p:sldId id="295" r:id="rId14"/>
    <p:sldId id="298" r:id="rId15"/>
    <p:sldId id="296" r:id="rId16"/>
    <p:sldId id="297" r:id="rId17"/>
    <p:sldId id="281" r:id="rId18"/>
    <p:sldId id="259" r:id="rId19"/>
    <p:sldId id="266" r:id="rId20"/>
    <p:sldId id="283" r:id="rId21"/>
    <p:sldId id="279" r:id="rId22"/>
    <p:sldId id="286" r:id="rId23"/>
    <p:sldId id="287" r:id="rId24"/>
    <p:sldId id="288" r:id="rId25"/>
    <p:sldId id="284" r:id="rId26"/>
    <p:sldId id="289" r:id="rId27"/>
    <p:sldId id="290" r:id="rId28"/>
    <p:sldId id="291" r:id="rId29"/>
    <p:sldId id="292" r:id="rId30"/>
    <p:sldId id="293" r:id="rId31"/>
    <p:sldId id="294" r:id="rId32"/>
    <p:sldId id="299" r:id="rId33"/>
    <p:sldId id="285" r:id="rId34"/>
    <p:sldId id="26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9BD0-BCA6-4101-8C47-88664869898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BA4C7-FF98-434F-B0DD-D62516F29C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1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Praktikum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4C7-FF98-434F-B0DD-D62516F29C29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71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4C7-FF98-434F-B0DD-D62516F29C29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764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OS </a:t>
            </a:r>
            <a:r>
              <a:rPr lang="de-DE" dirty="0" err="1"/>
              <a:t>Prognosse</a:t>
            </a:r>
            <a:r>
              <a:rPr lang="de-DE" dirty="0"/>
              <a:t>: Empfehlung mitzuschreiben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4C7-FF98-434F-B0DD-D62516F29C29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03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07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85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225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5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3453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12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808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855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44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37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69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395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13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288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11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13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7059E-7B1F-4FE3-86D6-6338044AB95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9697239-2EFC-4386-AE4A-39F2F501DE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90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F9006C6E-57D1-44AD-8249-8C2CE552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0584">
            <a:off x="8891977" y="744687"/>
            <a:ext cx="2898904" cy="130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A5943E-8EB9-4A53-935D-1AC4C3641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/>
          <a:lstStyle/>
          <a:p>
            <a:r>
              <a:rPr lang="de-DE" dirty="0"/>
              <a:t>Bildung ist ein wertvolles und erstrebenswertes Gut</a:t>
            </a:r>
          </a:p>
        </p:txBody>
      </p:sp>
    </p:spTree>
    <p:extLst>
      <p:ext uri="{BB962C8B-B14F-4D97-AF65-F5344CB8AC3E}">
        <p14:creationId xmlns:p14="http://schemas.microsoft.com/office/powerpoint/2010/main" val="3049772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B2268-C847-5701-CCCF-6CF55C24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C382120D-AF71-BFC1-0A06-FFDB8535A0EC}"/>
              </a:ext>
            </a:extLst>
          </p:cNvPr>
          <p:cNvSpPr txBox="1"/>
          <p:nvPr/>
        </p:nvSpPr>
        <p:spPr>
          <a:xfrm>
            <a:off x="1932431" y="1403015"/>
            <a:ext cx="10095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den ESA</a:t>
            </a:r>
          </a:p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Wann ist der ESA erreicht?</a:t>
            </a:r>
          </a:p>
          <a:p>
            <a:pPr algn="ctr"/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In allen Prüfungsteilen </a:t>
            </a:r>
            <a:r>
              <a:rPr lang="de-DE" sz="3200" dirty="0">
                <a:solidFill>
                  <a:srgbClr val="FF0000"/>
                </a:solidFill>
              </a:rPr>
              <a:t>mindestens G4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e-DE" sz="3200" dirty="0">
                <a:solidFill>
                  <a:srgbClr val="FF0000"/>
                </a:solidFill>
              </a:rPr>
              <a:t>oder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bei schlechteren Noten ein </a:t>
            </a:r>
            <a:r>
              <a:rPr lang="de-DE" sz="3200" dirty="0">
                <a:solidFill>
                  <a:srgbClr val="FF0000"/>
                </a:solidFill>
              </a:rPr>
              <a:t>Durchschnitt von G4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über alle Fächer hinweg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15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857D-268F-CC82-8773-BBE0D221B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FBCB5177-27AE-20BC-DF10-1423BDB425AC}"/>
              </a:ext>
            </a:extLst>
          </p:cNvPr>
          <p:cNvSpPr txBox="1"/>
          <p:nvPr/>
        </p:nvSpPr>
        <p:spPr>
          <a:xfrm>
            <a:off x="1932431" y="1403015"/>
            <a:ext cx="10095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den ESA</a:t>
            </a:r>
          </a:p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Wann ist der ESA erreicht?</a:t>
            </a:r>
          </a:p>
          <a:p>
            <a:pPr algn="ctr"/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Ausgleiche möglich: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G5 durch 1x G2 oder 2x G3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G6 durch 1x G1 oder 2x G2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503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5E1C1-9E54-FF5F-F3FC-1E367FEA9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4BFE75-75E4-2CE1-2370-83BC567EFE6A}"/>
              </a:ext>
            </a:extLst>
          </p:cNvPr>
          <p:cNvSpPr txBox="1"/>
          <p:nvPr/>
        </p:nvSpPr>
        <p:spPr>
          <a:xfrm>
            <a:off x="1932431" y="1403015"/>
            <a:ext cx="1009572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Wann ist der ESA </a:t>
            </a:r>
            <a:r>
              <a:rPr lang="de-DE" sz="4000" dirty="0">
                <a:solidFill>
                  <a:srgbClr val="FF0000"/>
                </a:solidFill>
              </a:rPr>
              <a:t>nicht</a:t>
            </a:r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 erreicht?</a:t>
            </a:r>
          </a:p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Kein Ausgleich möglich bei:</a:t>
            </a:r>
          </a:p>
          <a:p>
            <a:pPr algn="ctr"/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2060"/>
                </a:solidFill>
              </a:rPr>
              <a:t>G5 in Deutsch und Mathematik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2060"/>
                </a:solidFill>
              </a:rPr>
              <a:t>G6 in einem der Fächer Deutsch, Mathematik oder Englisch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2060"/>
                </a:solidFill>
              </a:rPr>
              <a:t>G6 in zwei Fächern, Lernbereichen oder der besonderen betrieblichen Lernaufgabe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2060"/>
                </a:solidFill>
              </a:rPr>
              <a:t>G5 oder schlechter in mehr als zwei Fächern, Lernbereichen oder in der besonderen betrieblichen Lernaufgabe,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2060"/>
                </a:solidFill>
              </a:rPr>
              <a:t>bei KB (keine Bewertung – Verantwortung dafür liegt beim Schüler)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59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A2FF90F-FD28-D6E9-07F5-E88D9376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Jahrgang 10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7061F0C-749C-0844-CCE4-99816DEE9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8226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4E45C-E27A-C5E1-4F84-F3984ADC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Nachholen des ESA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11F4A6-FA7C-FD74-3DC5-3FF8A1602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050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D536FC-29E2-E9ED-8A12-F8882585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eESA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B5C301-34EE-F32A-E917-0D5F17473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Erweiterter Erster Schulabschluss</a:t>
            </a:r>
          </a:p>
        </p:txBody>
      </p:sp>
    </p:spTree>
    <p:extLst>
      <p:ext uri="{BB962C8B-B14F-4D97-AF65-F5344CB8AC3E}">
        <p14:creationId xmlns:p14="http://schemas.microsoft.com/office/powerpoint/2010/main" val="2710591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BBA983E-62B6-D658-AAF2-88CF81A3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eESA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50766F6-14A6-8BF2-A37A-A4A65C984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Ende von Jahrgangstufe 10 erreicht, wenn</a:t>
            </a:r>
          </a:p>
          <a:p>
            <a:r>
              <a:rPr lang="de-DE" dirty="0"/>
              <a:t>ESA in Jahrgang 9 oder 10 erreicht </a:t>
            </a:r>
          </a:p>
          <a:p>
            <a:r>
              <a:rPr lang="de-DE" dirty="0"/>
              <a:t>Jahrgang 10 besondere betriebliche Lernaufgabe (gültig ab 2027)</a:t>
            </a:r>
          </a:p>
          <a:p>
            <a:r>
              <a:rPr lang="de-DE" dirty="0"/>
              <a:t>Jahreszeugnis 10: </a:t>
            </a:r>
          </a:p>
          <a:p>
            <a:pPr lvl="1"/>
            <a:r>
              <a:rPr lang="de-DE" dirty="0"/>
              <a:t>in allen Fächern G4  </a:t>
            </a:r>
          </a:p>
          <a:p>
            <a:pPr lvl="2"/>
            <a:r>
              <a:rPr lang="de-DE" dirty="0"/>
              <a:t>Ausgleichen ist möglich!</a:t>
            </a:r>
          </a:p>
          <a:p>
            <a:pPr lvl="2"/>
            <a:r>
              <a:rPr lang="de-DE" dirty="0"/>
              <a:t>Ausgleichen nicht möglich: </a:t>
            </a:r>
          </a:p>
          <a:p>
            <a:pPr lvl="3"/>
            <a:r>
              <a:rPr lang="de-DE" dirty="0"/>
              <a:t>G5/G6 in Deutsch, Mathematik oder besondere betriebliche Lernaufgabe</a:t>
            </a:r>
          </a:p>
        </p:txBody>
      </p:sp>
    </p:spTree>
    <p:extLst>
      <p:ext uri="{BB962C8B-B14F-4D97-AF65-F5344CB8AC3E}">
        <p14:creationId xmlns:p14="http://schemas.microsoft.com/office/powerpoint/2010/main" val="1175030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CB9C-A1EE-48E0-6584-DE64882F6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24760A75-9215-691D-AC16-9D6E5E803442}"/>
              </a:ext>
            </a:extLst>
          </p:cNvPr>
          <p:cNvSpPr txBox="1"/>
          <p:nvPr/>
        </p:nvSpPr>
        <p:spPr>
          <a:xfrm>
            <a:off x="1943100" y="2008822"/>
            <a:ext cx="995617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Mittlerer Schulabschluss - MSA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nach Jahrgang 10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Zeugnisnoten und Abschlussprüfungen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488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E5FA5EB4-E92C-43D9-ABCE-76ED2EE900BF}"/>
              </a:ext>
            </a:extLst>
          </p:cNvPr>
          <p:cNvSpPr txBox="1"/>
          <p:nvPr/>
        </p:nvSpPr>
        <p:spPr>
          <a:xfrm>
            <a:off x="1932431" y="1403015"/>
            <a:ext cx="1009572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>
                <a:solidFill>
                  <a:schemeClr val="bg2">
                    <a:lumMod val="50000"/>
                  </a:schemeClr>
                </a:solidFill>
              </a:rPr>
              <a:t>Regelungen für den MSA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Schriftliche Prüfung in </a:t>
            </a:r>
            <a:r>
              <a:rPr lang="de-DE" sz="3200" dirty="0">
                <a:solidFill>
                  <a:srgbClr val="FF0000"/>
                </a:solidFill>
              </a:rPr>
              <a:t>Deutsch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de-DE" sz="3200" dirty="0">
                <a:solidFill>
                  <a:srgbClr val="FF0000"/>
                </a:solidFill>
              </a:rPr>
              <a:t>Mathematik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Aufgaben werden </a:t>
            </a:r>
            <a:r>
              <a:rPr lang="de-DE" sz="3200" dirty="0">
                <a:solidFill>
                  <a:srgbClr val="FF0000"/>
                </a:solidFill>
              </a:rPr>
              <a:t>zentral, durch die Behörde 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gestellt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alle SchülerInnen in HH schreiben die gleichen Arbeiten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766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EC459-E399-B386-950D-51E868C0C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69FBD17E-1D12-0926-2134-A3AD78356D78}"/>
              </a:ext>
            </a:extLst>
          </p:cNvPr>
          <p:cNvSpPr txBox="1"/>
          <p:nvPr/>
        </p:nvSpPr>
        <p:spPr>
          <a:xfrm>
            <a:off x="1932431" y="1136315"/>
            <a:ext cx="1009572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>
                <a:solidFill>
                  <a:schemeClr val="bg2">
                    <a:lumMod val="50000"/>
                  </a:schemeClr>
                </a:solidFill>
              </a:rPr>
              <a:t>Regelungen für den MSA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Mündliche Prüfung in </a:t>
            </a:r>
            <a:r>
              <a:rPr lang="de-DE" sz="3200" u="sng" dirty="0">
                <a:solidFill>
                  <a:srgbClr val="FF0000"/>
                </a:solidFill>
              </a:rPr>
              <a:t>Englisch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b="1" dirty="0">
                <a:solidFill>
                  <a:schemeClr val="bg2">
                    <a:lumMod val="50000"/>
                  </a:schemeClr>
                </a:solidFill>
              </a:rPr>
              <a:t>UND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e-DE" sz="3200" dirty="0">
                <a:solidFill>
                  <a:srgbClr val="FF0000"/>
                </a:solidFill>
              </a:rPr>
              <a:t>weiteres Fach nach Wahl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Auswahl an der </a:t>
            </a:r>
            <a:r>
              <a:rPr lang="de-DE" sz="3200" dirty="0" err="1">
                <a:solidFill>
                  <a:srgbClr val="FF0000"/>
                </a:solidFill>
              </a:rPr>
              <a:t>FiFa</a:t>
            </a:r>
            <a:r>
              <a:rPr lang="de-DE" sz="3200" dirty="0">
                <a:solidFill>
                  <a:srgbClr val="FF0000"/>
                </a:solidFill>
              </a:rPr>
              <a:t>: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Berufsorientierung 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Biologie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Gesellschaft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Religion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rgbClr val="002060"/>
              </a:solidFill>
            </a:endParaRP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Festlegung zum Halbjahreswechsel</a:t>
            </a:r>
          </a:p>
        </p:txBody>
      </p:sp>
    </p:spTree>
    <p:extLst>
      <p:ext uri="{BB962C8B-B14F-4D97-AF65-F5344CB8AC3E}">
        <p14:creationId xmlns:p14="http://schemas.microsoft.com/office/powerpoint/2010/main" val="119017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E5FA5EB4-E92C-43D9-ABCE-76ED2EE900BF}"/>
              </a:ext>
            </a:extLst>
          </p:cNvPr>
          <p:cNvSpPr txBox="1"/>
          <p:nvPr/>
        </p:nvSpPr>
        <p:spPr>
          <a:xfrm>
            <a:off x="1754498" y="1885603"/>
            <a:ext cx="1009572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Tagesordnung – Elternabend JG 10</a:t>
            </a:r>
          </a:p>
          <a:p>
            <a:endParaRPr lang="de-DE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Begrüßung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Prüfungsfächer und Abschlüsse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Anschlüsse nach JG 10 (Fr. Sieg)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Elternabend in den Klassenräumen</a:t>
            </a:r>
          </a:p>
          <a:p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	 (Sportklassen in A101 &amp; A103)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" name="Untertitel 3">
            <a:extLst>
              <a:ext uri="{FF2B5EF4-FFF2-40B4-BE49-F238E27FC236}">
                <a16:creationId xmlns:a16="http://schemas.microsoft.com/office/drawing/2014/main" id="{0F8EFE4F-DA97-E5B5-BB6C-82C73B2BD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6358" y="6297068"/>
            <a:ext cx="3423863" cy="432796"/>
          </a:xfrm>
        </p:spPr>
        <p:txBody>
          <a:bodyPr/>
          <a:lstStyle/>
          <a:p>
            <a:pPr algn="r"/>
            <a:r>
              <a:rPr lang="de-DE" dirty="0"/>
              <a:t>Stand 26.08.2026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823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1B07D-C715-5F63-39BE-02C16C148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6E004FFE-7805-1046-A2CC-2D325B30342E}"/>
              </a:ext>
            </a:extLst>
          </p:cNvPr>
          <p:cNvSpPr txBox="1"/>
          <p:nvPr/>
        </p:nvSpPr>
        <p:spPr>
          <a:xfrm>
            <a:off x="2018156" y="1403015"/>
            <a:ext cx="1009572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Erwerb der Abschlüsse - </a:t>
            </a:r>
            <a:r>
              <a:rPr lang="de-DE" sz="4000" dirty="0">
                <a:solidFill>
                  <a:srgbClr val="FF0000"/>
                </a:solidFill>
              </a:rPr>
              <a:t>MSA</a:t>
            </a:r>
          </a:p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Wer schreibt mit?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Alle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SchülerInnen </a:t>
            </a:r>
            <a:r>
              <a:rPr lang="de-DE" sz="3200" dirty="0">
                <a:solidFill>
                  <a:srgbClr val="FF0000"/>
                </a:solidFill>
              </a:rPr>
              <a:t>mit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e-DE" sz="3200" dirty="0">
                <a:solidFill>
                  <a:srgbClr val="FF0000"/>
                </a:solidFill>
              </a:rPr>
              <a:t>Vermerk MSA</a:t>
            </a:r>
          </a:p>
          <a:p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SchülerInnen mit Vermerk ESA, ohne Vermerk oder Oberstufe können </a:t>
            </a:r>
            <a:r>
              <a:rPr lang="de-DE" sz="3200" i="1" dirty="0">
                <a:solidFill>
                  <a:srgbClr val="FF0000"/>
                </a:solidFill>
              </a:rPr>
              <a:t>auf Antrag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rgbClr val="FF0000"/>
                </a:solidFill>
              </a:rPr>
              <a:t>Beratung durch die TutorInnen in den LEG!</a:t>
            </a:r>
          </a:p>
        </p:txBody>
      </p:sp>
    </p:spTree>
    <p:extLst>
      <p:ext uri="{BB962C8B-B14F-4D97-AF65-F5344CB8AC3E}">
        <p14:creationId xmlns:p14="http://schemas.microsoft.com/office/powerpoint/2010/main" val="705388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35E37-36B4-6632-2736-F0D05BDB2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4DE68CCC-B170-A9B4-D4BA-58C15678EDC8}"/>
              </a:ext>
            </a:extLst>
          </p:cNvPr>
          <p:cNvSpPr txBox="1"/>
          <p:nvPr/>
        </p:nvSpPr>
        <p:spPr>
          <a:xfrm>
            <a:off x="2018156" y="1403015"/>
            <a:ext cx="100957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Erwerb der Abschlüsse - </a:t>
            </a:r>
            <a:r>
              <a:rPr lang="de-DE" sz="4000" dirty="0">
                <a:solidFill>
                  <a:srgbClr val="FF0000"/>
                </a:solidFill>
              </a:rPr>
              <a:t>MSA</a:t>
            </a:r>
          </a:p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Wer schreibt </a:t>
            </a:r>
            <a:r>
              <a:rPr lang="de-DE" sz="4000" b="1" dirty="0">
                <a:solidFill>
                  <a:srgbClr val="FF0000"/>
                </a:solidFill>
              </a:rPr>
              <a:t>nicht</a:t>
            </a:r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Ohne Teilnahme 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– unter bestimmten Voraussetzungen kann auf die Teilnahme an den Prüfungen verzichtet werden.</a:t>
            </a:r>
          </a:p>
          <a:p>
            <a:pPr lvl="1"/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Informationen und Beratung in JG 10 durch die TutorInnen.</a:t>
            </a:r>
          </a:p>
        </p:txBody>
      </p:sp>
    </p:spTree>
    <p:extLst>
      <p:ext uri="{BB962C8B-B14F-4D97-AF65-F5344CB8AC3E}">
        <p14:creationId xmlns:p14="http://schemas.microsoft.com/office/powerpoint/2010/main" val="955515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BA321-887C-2296-8E07-978E1650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MSA 2027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67EAFB-2A3D-1F16-C158-0412D0D2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54866"/>
            <a:ext cx="8915400" cy="3777622"/>
          </a:xfrm>
        </p:spPr>
        <p:txBody>
          <a:bodyPr>
            <a:normAutofit/>
          </a:bodyPr>
          <a:lstStyle/>
          <a:p>
            <a:r>
              <a:rPr lang="de-DE" sz="2800" dirty="0"/>
              <a:t>09.04.2027: MSA Deutsch</a:t>
            </a:r>
          </a:p>
          <a:p>
            <a:r>
              <a:rPr lang="de-DE" sz="2800" dirty="0"/>
              <a:t>13.04.2027: MSA Mathematik</a:t>
            </a:r>
          </a:p>
          <a:p>
            <a:endParaRPr lang="de-DE" sz="2800" dirty="0"/>
          </a:p>
          <a:p>
            <a:r>
              <a:rPr lang="de-DE" sz="2800" dirty="0"/>
              <a:t>Mündliche Prüfungen: 29.04 - 05.05.2027</a:t>
            </a:r>
          </a:p>
        </p:txBody>
      </p:sp>
    </p:spTree>
    <p:extLst>
      <p:ext uri="{BB962C8B-B14F-4D97-AF65-F5344CB8AC3E}">
        <p14:creationId xmlns:p14="http://schemas.microsoft.com/office/powerpoint/2010/main" val="4059329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3539CE-F8EC-DDCC-E2DB-C56747592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MSA Deutsch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D9853C-C2A0-AB5B-19B3-6E33238DA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dirty="0"/>
              <a:t>Bearbeitungszeit : 155 Minuten</a:t>
            </a:r>
          </a:p>
          <a:p>
            <a:pPr lvl="1"/>
            <a:r>
              <a:rPr lang="de-DE" sz="3200" dirty="0"/>
              <a:t>Leseverstehen</a:t>
            </a:r>
          </a:p>
          <a:p>
            <a:pPr lvl="1"/>
            <a:r>
              <a:rPr lang="de-DE" sz="3200" dirty="0"/>
              <a:t>Sprachgebrauch untersuchen/ Sprachwissen</a:t>
            </a:r>
          </a:p>
          <a:p>
            <a:pPr lvl="1"/>
            <a:r>
              <a:rPr lang="de-DE" sz="3200" dirty="0"/>
              <a:t>Schreiben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9960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740D94-563C-39DC-5682-AD2CE35A3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MSA Mathe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E82334-6EDB-DBDA-FAE1-6C76EB57C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3200" dirty="0"/>
              <a:t>Bearbeitungszeit: 135 Minuten</a:t>
            </a:r>
          </a:p>
          <a:p>
            <a:r>
              <a:rPr lang="de-DE" sz="3200" dirty="0"/>
              <a:t>Teil 1: Hilfsmittelfrei (Kopfrechnen)</a:t>
            </a:r>
          </a:p>
          <a:p>
            <a:pPr lvl="1"/>
            <a:r>
              <a:rPr lang="de-DE" sz="3000" dirty="0"/>
              <a:t> ca. 45 Minuten</a:t>
            </a:r>
          </a:p>
          <a:p>
            <a:r>
              <a:rPr lang="de-DE" sz="3200" dirty="0"/>
              <a:t>Teil 2: </a:t>
            </a:r>
          </a:p>
          <a:p>
            <a:pPr lvl="1"/>
            <a:r>
              <a:rPr lang="de-DE" sz="3000" dirty="0"/>
              <a:t>1 Pflichtaufgabe </a:t>
            </a:r>
          </a:p>
          <a:p>
            <a:pPr lvl="1"/>
            <a:r>
              <a:rPr lang="de-DE" sz="3000" dirty="0"/>
              <a:t>1 Wahlaufgabe (Funktionen oder Wahrscheinlichkeitsrechnung)</a:t>
            </a:r>
          </a:p>
        </p:txBody>
      </p:sp>
    </p:spTree>
    <p:extLst>
      <p:ext uri="{BB962C8B-B14F-4D97-AF65-F5344CB8AC3E}">
        <p14:creationId xmlns:p14="http://schemas.microsoft.com/office/powerpoint/2010/main" val="214150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2FEFE-5DEA-C39F-182E-B4823655A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2C9A15C-4EB8-765B-C17A-D05581632390}"/>
              </a:ext>
            </a:extLst>
          </p:cNvPr>
          <p:cNvSpPr txBox="1"/>
          <p:nvPr/>
        </p:nvSpPr>
        <p:spPr>
          <a:xfrm>
            <a:off x="1789556" y="1422065"/>
            <a:ext cx="100957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Zusammensetzung der MSA-Noten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Unterrichtsleistung = 80% der Gesamtnote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Prüfungsleistung = 20% der Gesamtnote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2800" dirty="0"/>
              <a:t>(40% 1. Halbjahr + 40% 2.Halbjahr + 20% Prüfungsnote)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740234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49B4F0-19A8-4677-5660-7D4A95E5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2">
                    <a:lumMod val="50000"/>
                  </a:schemeClr>
                </a:solidFill>
              </a:rPr>
              <a:t>Regelungen für den MSA</a:t>
            </a:r>
            <a:br>
              <a:rPr lang="de-DE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bg2">
                    <a:lumMod val="50000"/>
                  </a:schemeClr>
                </a:solidFill>
              </a:rPr>
              <a:t>Wann ist der MSA erreicht?</a:t>
            </a:r>
            <a:br>
              <a:rPr lang="de-DE" dirty="0">
                <a:solidFill>
                  <a:schemeClr val="bg2">
                    <a:lumMod val="50000"/>
                  </a:schemeClr>
                </a:solidFill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6CEFFD-1DF8-6871-8580-BCD3176BE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Prüfungsteilnahme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G2 im Schnitt des gesamten Zeugnisses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589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E5C00-BFDE-2075-20FA-18EF2C859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7728E2CE-A0D0-BFC4-6483-695446F525F6}"/>
              </a:ext>
            </a:extLst>
          </p:cNvPr>
          <p:cNvSpPr txBox="1"/>
          <p:nvPr/>
        </p:nvSpPr>
        <p:spPr>
          <a:xfrm>
            <a:off x="1932431" y="1403015"/>
            <a:ext cx="1009572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den MSA</a:t>
            </a:r>
          </a:p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Wann ist der MSA erreicht?</a:t>
            </a:r>
          </a:p>
          <a:p>
            <a:pPr algn="ctr"/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Ausgleiche möglich: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G3 durch 1x E3oder 2x E4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G4/G5/G6 durch E2 oder 2x E3</a:t>
            </a:r>
          </a:p>
        </p:txBody>
      </p:sp>
    </p:spTree>
    <p:extLst>
      <p:ext uri="{BB962C8B-B14F-4D97-AF65-F5344CB8AC3E}">
        <p14:creationId xmlns:p14="http://schemas.microsoft.com/office/powerpoint/2010/main" val="497242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73B0EEC-52FC-4F3E-D863-679FB45DACC8}"/>
              </a:ext>
            </a:extLst>
          </p:cNvPr>
          <p:cNvSpPr txBox="1"/>
          <p:nvPr/>
        </p:nvSpPr>
        <p:spPr>
          <a:xfrm>
            <a:off x="1818167" y="1018270"/>
            <a:ext cx="90802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Wann ist der MSA </a:t>
            </a:r>
            <a:r>
              <a:rPr lang="de-DE" sz="3200" dirty="0">
                <a:solidFill>
                  <a:srgbClr val="FF0000"/>
                </a:solidFill>
              </a:rPr>
              <a:t>nicht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erreicht?</a:t>
            </a:r>
          </a:p>
          <a:p>
            <a:pPr algn="ctr"/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Kein Ausgleich möglich bei:</a:t>
            </a:r>
          </a:p>
          <a:p>
            <a:pPr algn="ctr"/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1*G4 in Deutsch, Mathematik oder Englisch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2* G3 in Deutsch, Mathematik oder Englisch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3*G3 egal in welchem Fach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G3+ G4 egal in welchem Fach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bei KB (keine Bewertung – Verantwortung dafür liegt beim Schüler)</a:t>
            </a:r>
          </a:p>
        </p:txBody>
      </p:sp>
    </p:spTree>
    <p:extLst>
      <p:ext uri="{BB962C8B-B14F-4D97-AF65-F5344CB8AC3E}">
        <p14:creationId xmlns:p14="http://schemas.microsoft.com/office/powerpoint/2010/main" val="4283104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92A41-3227-8264-D532-B06ABB724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77FBD5-20BF-C1A1-D9FF-22D38D742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2">
                    <a:lumMod val="50000"/>
                  </a:schemeClr>
                </a:solidFill>
              </a:rPr>
              <a:t>Regelungen für die Versetzung für die Oberstufe</a:t>
            </a:r>
            <a:br>
              <a:rPr lang="de-DE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de-DE" dirty="0">
                <a:solidFill>
                  <a:schemeClr val="bg2">
                    <a:lumMod val="50000"/>
                  </a:schemeClr>
                </a:solidFill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9A7026-249F-93AA-6C71-77DF5661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Erreichen des MSA und der OS-Zulassung </a:t>
            </a:r>
            <a:r>
              <a:rPr lang="de-DE" sz="3200">
                <a:solidFill>
                  <a:schemeClr val="bg2">
                    <a:lumMod val="50000"/>
                  </a:schemeClr>
                </a:solidFill>
              </a:rPr>
              <a:t>(Zeugnisvermerk)</a:t>
            </a: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E4 im Schnitt des gesamten Zeugnisses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850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BECA6-D6B5-E221-3D3A-CD4EC1210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93129CB-7709-2105-9E7D-1289EB1CAA04}"/>
              </a:ext>
            </a:extLst>
          </p:cNvPr>
          <p:cNvSpPr txBox="1"/>
          <p:nvPr/>
        </p:nvSpPr>
        <p:spPr>
          <a:xfrm>
            <a:off x="1943100" y="2008822"/>
            <a:ext cx="995617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Erster allgemeinbildender Schulabschluss - ESA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In der Regel nach Jahrgang 9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Zeugnisnoten und Abschlussprüfungen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9652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16431-8501-BD39-BD7A-FF0271A7D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299B610-A6A8-3BDF-69AC-A4D2DED84630}"/>
              </a:ext>
            </a:extLst>
          </p:cNvPr>
          <p:cNvSpPr txBox="1"/>
          <p:nvPr/>
        </p:nvSpPr>
        <p:spPr>
          <a:xfrm>
            <a:off x="1932431" y="1403015"/>
            <a:ext cx="100957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die Versetzung in die OS</a:t>
            </a:r>
          </a:p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Wann ist die Versetzung in die OS erreicht?</a:t>
            </a:r>
          </a:p>
          <a:p>
            <a:pPr algn="ctr"/>
            <a:endParaRPr lang="de-DE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Ausgleiche möglich: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G2 durch 1x E2 oder 2x E3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G3/G4/G5/G6 durch E1 oder 2x E2</a:t>
            </a:r>
          </a:p>
        </p:txBody>
      </p:sp>
    </p:spTree>
    <p:extLst>
      <p:ext uri="{BB962C8B-B14F-4D97-AF65-F5344CB8AC3E}">
        <p14:creationId xmlns:p14="http://schemas.microsoft.com/office/powerpoint/2010/main" val="4044536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4F7A0-CA51-2234-E9A0-A545712E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94D7CAE-E95F-E13E-B637-F9F11074947A}"/>
              </a:ext>
            </a:extLst>
          </p:cNvPr>
          <p:cNvSpPr txBox="1"/>
          <p:nvPr/>
        </p:nvSpPr>
        <p:spPr>
          <a:xfrm>
            <a:off x="1818167" y="1018270"/>
            <a:ext cx="976068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Wann ist die OS-Versetzung </a:t>
            </a:r>
            <a:r>
              <a:rPr lang="de-DE" sz="3200" dirty="0">
                <a:solidFill>
                  <a:srgbClr val="FF0000"/>
                </a:solidFill>
              </a:rPr>
              <a:t>nicht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erreicht?</a:t>
            </a:r>
          </a:p>
          <a:p>
            <a:pPr algn="ctr"/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Kein Ausgleich möglich bei:</a:t>
            </a:r>
          </a:p>
          <a:p>
            <a:pPr algn="ctr"/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1*G3 in Deutsch, Mathematik oder Englisch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2* G2 in Deutsch, Mathematik oder Englisch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3*G2 egal in welchem Fach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G2 + G3 egal in welchem Fach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bei KB (keine Bewertung – Verantwortung dafür liegt beim Schüler)</a:t>
            </a:r>
          </a:p>
        </p:txBody>
      </p:sp>
    </p:spTree>
    <p:extLst>
      <p:ext uri="{BB962C8B-B14F-4D97-AF65-F5344CB8AC3E}">
        <p14:creationId xmlns:p14="http://schemas.microsoft.com/office/powerpoint/2010/main" val="557281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E6B15E-B786-B27A-BC44-F2A5CAC53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631970-BAEE-CB89-8178-7B49E09A1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A7AE24-FB18-84BE-C8C6-09D2F3A0B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97073" y="712505"/>
            <a:ext cx="6741111" cy="560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09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58E97-8792-9E6A-6D36-0446B51B1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rübeln Bilder – Durchsuchen 863,602 Archivfotos, Vektorgrafiken und ...">
            <a:extLst>
              <a:ext uri="{FF2B5EF4-FFF2-40B4-BE49-F238E27FC236}">
                <a16:creationId xmlns:a16="http://schemas.microsoft.com/office/drawing/2014/main" id="{6E2464C0-4FFD-4AB2-8C35-108B4CA85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9" b="1358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3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CFD3445F-2555-495E-A408-6496EA7903BF}"/>
              </a:ext>
            </a:extLst>
          </p:cNvPr>
          <p:cNvSpPr txBox="1"/>
          <p:nvPr/>
        </p:nvSpPr>
        <p:spPr>
          <a:xfrm>
            <a:off x="2589213" y="2514600"/>
            <a:ext cx="8915399" cy="28448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300" dirty="0">
                <a:solidFill>
                  <a:schemeClr val="bg2">
                    <a:lumMod val="50000"/>
                  </a:schemeClr>
                </a:solidFill>
              </a:rPr>
              <a:t>Anschlüsse </a:t>
            </a:r>
            <a:r>
              <a:rPr lang="en-US" sz="4300" dirty="0" err="1">
                <a:solidFill>
                  <a:schemeClr val="bg2">
                    <a:lumMod val="50000"/>
                  </a:schemeClr>
                </a:solidFill>
              </a:rPr>
              <a:t>nach</a:t>
            </a:r>
            <a:r>
              <a:rPr lang="en-US" sz="4300" dirty="0">
                <a:solidFill>
                  <a:schemeClr val="bg2">
                    <a:lumMod val="50000"/>
                  </a:schemeClr>
                </a:solidFill>
              </a:rPr>
              <a:t> JG 10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solidFill>
                  <a:schemeClr val="bg2">
                    <a:lumMod val="50000"/>
                  </a:schemeClr>
                </a:solidFill>
              </a:rPr>
              <a:t>MSA </a:t>
            </a:r>
            <a:r>
              <a:rPr lang="en-US" sz="3500" dirty="0" err="1">
                <a:solidFill>
                  <a:schemeClr val="bg2">
                    <a:lumMod val="50000"/>
                  </a:schemeClr>
                </a:solidFill>
              </a:rPr>
              <a:t>bestanden</a:t>
            </a:r>
            <a:r>
              <a:rPr lang="en-US" sz="3500" dirty="0">
                <a:solidFill>
                  <a:schemeClr val="bg2">
                    <a:lumMod val="50000"/>
                  </a:schemeClr>
                </a:solidFill>
              </a:rPr>
              <a:t> / </a:t>
            </a:r>
            <a:r>
              <a:rPr lang="en-US" sz="3500" dirty="0" err="1">
                <a:solidFill>
                  <a:schemeClr val="bg2">
                    <a:lumMod val="50000"/>
                  </a:schemeClr>
                </a:solidFill>
              </a:rPr>
              <a:t>nicht</a:t>
            </a:r>
            <a:r>
              <a:rPr lang="en-US" sz="35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500" dirty="0" err="1">
                <a:solidFill>
                  <a:schemeClr val="bg2">
                    <a:lumMod val="50000"/>
                  </a:schemeClr>
                </a:solidFill>
              </a:rPr>
              <a:t>bestanden</a:t>
            </a:r>
            <a:r>
              <a:rPr lang="en-US" sz="3500" dirty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solidFill>
                  <a:schemeClr val="bg2">
                    <a:lumMod val="50000"/>
                  </a:schemeClr>
                </a:solidFill>
              </a:rPr>
              <a:t>…und nun?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04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61" name="Rectangle 106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106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2736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F9006C6E-57D1-44AD-8249-8C2CE552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8536">
            <a:off x="8775487" y="632720"/>
            <a:ext cx="2898904" cy="130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0482A58-635C-D8F5-CC3F-BF95C45F6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Frau Sieg - </a:t>
            </a:r>
            <a:r>
              <a:rPr lang="de-DE" dirty="0" err="1"/>
              <a:t>Berufsbetratung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9681AA-0AC6-5603-33C8-3ECD5F9A3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72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C5F05-70FF-9DC6-CC4D-A3395D93D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DF89BA8D-8E39-19C5-4957-3BF364A86565}"/>
              </a:ext>
            </a:extLst>
          </p:cNvPr>
          <p:cNvSpPr txBox="1"/>
          <p:nvPr/>
        </p:nvSpPr>
        <p:spPr>
          <a:xfrm>
            <a:off x="2018156" y="1403015"/>
            <a:ext cx="1009572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Erwerb der Abschlüsse </a:t>
            </a:r>
          </a:p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Wer schreibt mit?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Alle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SchülerInnen </a:t>
            </a:r>
            <a:r>
              <a:rPr lang="de-DE" sz="3200" dirty="0">
                <a:solidFill>
                  <a:srgbClr val="FF0000"/>
                </a:solidFill>
              </a:rPr>
              <a:t>mit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e-DE" sz="3200" dirty="0">
                <a:solidFill>
                  <a:srgbClr val="FF0000"/>
                </a:solidFill>
              </a:rPr>
              <a:t>Zeugnisvermerk ESA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Alle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SchülerInnen </a:t>
            </a:r>
            <a:r>
              <a:rPr lang="de-DE" sz="3200" dirty="0">
                <a:solidFill>
                  <a:srgbClr val="FF0000"/>
                </a:solidFill>
              </a:rPr>
              <a:t>ohne Vermerk 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eines erwarteten Abschlusses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SchülerInnen mit Vermerk MSA oder Oberstufe</a:t>
            </a:r>
            <a:r>
              <a:rPr lang="de-DE" sz="3200" i="1" dirty="0">
                <a:solidFill>
                  <a:srgbClr val="FF0000"/>
                </a:solidFill>
              </a:rPr>
              <a:t> </a:t>
            </a: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können </a:t>
            </a:r>
            <a:r>
              <a:rPr lang="de-DE" sz="3200" i="1" dirty="0">
                <a:solidFill>
                  <a:srgbClr val="FF0000"/>
                </a:solidFill>
              </a:rPr>
              <a:t>auf Antrag (zum Halbjahr) mitschreiben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rgbClr val="FF0000"/>
                </a:solidFill>
              </a:rPr>
              <a:t>Beratung durch die TutorInnen in den LEG!</a:t>
            </a:r>
          </a:p>
        </p:txBody>
      </p:sp>
    </p:spTree>
    <p:extLst>
      <p:ext uri="{BB962C8B-B14F-4D97-AF65-F5344CB8AC3E}">
        <p14:creationId xmlns:p14="http://schemas.microsoft.com/office/powerpoint/2010/main" val="220184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226DA-1850-54D7-624E-EE469D524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E6A4C90-9ECF-400D-73AA-E7E7B2DC7825}"/>
              </a:ext>
            </a:extLst>
          </p:cNvPr>
          <p:cNvSpPr txBox="1"/>
          <p:nvPr/>
        </p:nvSpPr>
        <p:spPr>
          <a:xfrm>
            <a:off x="2018156" y="1403015"/>
            <a:ext cx="1009572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Erwerb der Abschlüsse - </a:t>
            </a:r>
            <a:r>
              <a:rPr lang="de-DE" sz="4000" dirty="0">
                <a:solidFill>
                  <a:srgbClr val="FF0000"/>
                </a:solidFill>
              </a:rPr>
              <a:t>ESA</a:t>
            </a:r>
          </a:p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Wer schreibt mit?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Alle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SchülerInnen mit </a:t>
            </a:r>
            <a:r>
              <a:rPr lang="de-DE" sz="3200" dirty="0">
                <a:solidFill>
                  <a:srgbClr val="FF0000"/>
                </a:solidFill>
              </a:rPr>
              <a:t>Vermerk ESA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Alle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SchülerInnen </a:t>
            </a:r>
            <a:r>
              <a:rPr lang="de-DE" sz="3200" dirty="0">
                <a:solidFill>
                  <a:srgbClr val="FF0000"/>
                </a:solidFill>
              </a:rPr>
              <a:t>ohne Vermerk 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eines erwarteten Abschlusses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SchülerInnen mit Vermerk MSA oder Oberstufe</a:t>
            </a:r>
            <a:r>
              <a:rPr lang="de-DE" sz="3200" i="1" dirty="0">
                <a:solidFill>
                  <a:srgbClr val="FF0000"/>
                </a:solidFill>
              </a:rPr>
              <a:t> </a:t>
            </a: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können </a:t>
            </a:r>
            <a:r>
              <a:rPr lang="de-DE" sz="3200" i="1" dirty="0">
                <a:solidFill>
                  <a:srgbClr val="FF0000"/>
                </a:solidFill>
              </a:rPr>
              <a:t>auf Antrag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rgbClr val="FF0000"/>
                </a:solidFill>
              </a:rPr>
              <a:t>Beratung durch die TutorInnen in den LEG!</a:t>
            </a:r>
          </a:p>
        </p:txBody>
      </p:sp>
      <p:pic>
        <p:nvPicPr>
          <p:cNvPr id="2" name="Grafik 1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3BF03975-CC46-1FDC-36FA-366055114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" b="37293"/>
          <a:stretch>
            <a:fillRect/>
          </a:stretch>
        </p:blipFill>
        <p:spPr>
          <a:xfrm>
            <a:off x="1488452" y="4219951"/>
            <a:ext cx="10325100" cy="247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7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C57E3-E745-F769-4F26-F8454932C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CC7C9CB4-14A6-4F4E-3313-00C4D525CC88}"/>
              </a:ext>
            </a:extLst>
          </p:cNvPr>
          <p:cNvSpPr txBox="1"/>
          <p:nvPr/>
        </p:nvSpPr>
        <p:spPr>
          <a:xfrm>
            <a:off x="2018156" y="1403015"/>
            <a:ext cx="10095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Erwerb der Abschlüsse - </a:t>
            </a:r>
            <a:r>
              <a:rPr lang="de-DE" sz="4000" dirty="0">
                <a:solidFill>
                  <a:srgbClr val="FF0000"/>
                </a:solidFill>
              </a:rPr>
              <a:t>ESA</a:t>
            </a:r>
          </a:p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</a:rPr>
              <a:t>Wer schreibt mit?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SchülerInnen mit Vermerk MSA oder Oberstufe</a:t>
            </a:r>
            <a:r>
              <a:rPr lang="de-DE" sz="3200" i="1" dirty="0">
                <a:solidFill>
                  <a:srgbClr val="FF0000"/>
                </a:solidFill>
              </a:rPr>
              <a:t> </a:t>
            </a:r>
            <a:r>
              <a:rPr lang="de-DE" sz="3200" i="1" dirty="0">
                <a:solidFill>
                  <a:schemeClr val="bg2">
                    <a:lumMod val="50000"/>
                  </a:schemeClr>
                </a:solidFill>
              </a:rPr>
              <a:t>können </a:t>
            </a:r>
            <a:r>
              <a:rPr lang="de-DE" sz="3200" i="1" dirty="0">
                <a:solidFill>
                  <a:srgbClr val="FF0000"/>
                </a:solidFill>
              </a:rPr>
              <a:t>auf Antrag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i="1" dirty="0">
                <a:solidFill>
                  <a:srgbClr val="FF0000"/>
                </a:solidFill>
              </a:rPr>
              <a:t>Beratung durch die TutorInnen in den LEG!</a:t>
            </a:r>
          </a:p>
        </p:txBody>
      </p:sp>
      <p:pic>
        <p:nvPicPr>
          <p:cNvPr id="8" name="Grafik 7" descr="Ein Bild, das Text, Screenshot, Schrift, Design enthält.">
            <a:extLst>
              <a:ext uri="{FF2B5EF4-FFF2-40B4-BE49-F238E27FC236}">
                <a16:creationId xmlns:a16="http://schemas.microsoft.com/office/drawing/2014/main" id="{DD58D2E7-9C4D-4350-2BD2-C482679ED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" b="38417"/>
          <a:stretch>
            <a:fillRect/>
          </a:stretch>
        </p:blipFill>
        <p:spPr>
          <a:xfrm>
            <a:off x="1509715" y="4233441"/>
            <a:ext cx="10325100" cy="25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E4051-5C02-1FDB-CC1B-0645F331D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108135F3-3008-0330-E0BE-965934AB5AA2}"/>
              </a:ext>
            </a:extLst>
          </p:cNvPr>
          <p:cNvSpPr txBox="1"/>
          <p:nvPr/>
        </p:nvSpPr>
        <p:spPr>
          <a:xfrm>
            <a:off x="1932431" y="1403015"/>
            <a:ext cx="1009572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den ESA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Schriftliche Prüfung in </a:t>
            </a:r>
            <a:r>
              <a:rPr lang="de-DE" sz="3200" dirty="0">
                <a:solidFill>
                  <a:srgbClr val="FF0000"/>
                </a:solidFill>
              </a:rPr>
              <a:t>Deutsch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de-DE" sz="3200" dirty="0">
                <a:solidFill>
                  <a:srgbClr val="FF0000"/>
                </a:solidFill>
              </a:rPr>
              <a:t>Mathematik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Aufgaben werden </a:t>
            </a:r>
            <a:r>
              <a:rPr lang="de-DE" sz="3200" dirty="0">
                <a:solidFill>
                  <a:srgbClr val="FF0000"/>
                </a:solidFill>
              </a:rPr>
              <a:t>zentral, durch die Behörde </a:t>
            </a: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gestellt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alle SchülerInnen in HH schreiben die gleichen Arbeiten</a:t>
            </a:r>
          </a:p>
        </p:txBody>
      </p:sp>
    </p:spTree>
    <p:extLst>
      <p:ext uri="{BB962C8B-B14F-4D97-AF65-F5344CB8AC3E}">
        <p14:creationId xmlns:p14="http://schemas.microsoft.com/office/powerpoint/2010/main" val="2753302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EFCA7-07EE-285A-3975-8430B7EB6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D591D9D-A277-F45C-2752-A6444E29693E}"/>
              </a:ext>
            </a:extLst>
          </p:cNvPr>
          <p:cNvSpPr txBox="1"/>
          <p:nvPr/>
        </p:nvSpPr>
        <p:spPr>
          <a:xfrm>
            <a:off x="1932431" y="1403015"/>
            <a:ext cx="1009572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Regelungen für den ESA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Mündliche Prüfung in einem</a:t>
            </a:r>
            <a:r>
              <a:rPr lang="de-DE" sz="3200" dirty="0">
                <a:solidFill>
                  <a:srgbClr val="FF0000"/>
                </a:solidFill>
              </a:rPr>
              <a:t> Fach nach Wahl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Auswahl an der </a:t>
            </a:r>
            <a:r>
              <a:rPr lang="de-DE" sz="3200" dirty="0" err="1">
                <a:solidFill>
                  <a:srgbClr val="FF0000"/>
                </a:solidFill>
              </a:rPr>
              <a:t>FiFa</a:t>
            </a:r>
            <a:r>
              <a:rPr lang="de-DE" sz="3200" dirty="0">
                <a:solidFill>
                  <a:srgbClr val="FF0000"/>
                </a:solidFill>
              </a:rPr>
              <a:t>: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Berufsorientierung 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Chemie 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Englisch 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002060"/>
                </a:solidFill>
              </a:rPr>
              <a:t>Gesellschaft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rgbClr val="FF0000"/>
                </a:solidFill>
              </a:rPr>
              <a:t>Festlegung zum Halbjahreswechsel</a:t>
            </a:r>
          </a:p>
        </p:txBody>
      </p:sp>
    </p:spTree>
    <p:extLst>
      <p:ext uri="{BB962C8B-B14F-4D97-AF65-F5344CB8AC3E}">
        <p14:creationId xmlns:p14="http://schemas.microsoft.com/office/powerpoint/2010/main" val="388183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E5FA5EB4-E92C-43D9-ABCE-76ED2EE900BF}"/>
              </a:ext>
            </a:extLst>
          </p:cNvPr>
          <p:cNvSpPr txBox="1"/>
          <p:nvPr/>
        </p:nvSpPr>
        <p:spPr>
          <a:xfrm>
            <a:off x="1789556" y="1422065"/>
            <a:ext cx="10095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2">
                    <a:lumMod val="50000"/>
                  </a:schemeClr>
                </a:solidFill>
              </a:rPr>
              <a:t>Zusammensetzung der ESA-Noten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Unterrichtsleistung = 80% der Gesamtnote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2">
                    <a:lumMod val="50000"/>
                  </a:schemeClr>
                </a:solidFill>
              </a:rPr>
              <a:t>Prüfungsleistung = 20% der Gesamtnote</a:t>
            </a:r>
          </a:p>
          <a:p>
            <a:endParaRPr lang="de-DE" sz="3200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2800" dirty="0"/>
              <a:t>(40% 1. Halbjahr + 40% 2.Halbjahr + 20% Prüfungsnote)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28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2800" dirty="0"/>
              <a:t>Bsp1: 1. G3 + 2. E4 + 3. G5  = G3+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2800" dirty="0"/>
              <a:t>Bsp2: 1. G4- + 2. G5+ + 3. G2 = G4</a:t>
            </a:r>
          </a:p>
        </p:txBody>
      </p:sp>
    </p:spTree>
    <p:extLst>
      <p:ext uri="{BB962C8B-B14F-4D97-AF65-F5344CB8AC3E}">
        <p14:creationId xmlns:p14="http://schemas.microsoft.com/office/powerpoint/2010/main" val="2815225876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926</Words>
  <Application>Microsoft Office PowerPoint</Application>
  <PresentationFormat>Breitbild</PresentationFormat>
  <Paragraphs>191</Paragraphs>
  <Slides>34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0" baseType="lpstr">
      <vt:lpstr>Aptos</vt:lpstr>
      <vt:lpstr>Arial</vt:lpstr>
      <vt:lpstr>Century Gothic</vt:lpstr>
      <vt:lpstr>Wingdings</vt:lpstr>
      <vt:lpstr>Wingdings 3</vt:lpstr>
      <vt:lpstr>Fetzen</vt:lpstr>
      <vt:lpstr>Bildung ist ein wertvolles und erstrebenswertes Gut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Jahrgang 10</vt:lpstr>
      <vt:lpstr>Nachholen des ESA</vt:lpstr>
      <vt:lpstr>eESA</vt:lpstr>
      <vt:lpstr>eESA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Termine MSA 2027</vt:lpstr>
      <vt:lpstr>MSA Deutsch</vt:lpstr>
      <vt:lpstr>MSA Mathe </vt:lpstr>
      <vt:lpstr>PowerPoint-Präsentation</vt:lpstr>
      <vt:lpstr>Regelungen für den MSA Wann ist der MSA erreicht? </vt:lpstr>
      <vt:lpstr>PowerPoint-Präsentation</vt:lpstr>
      <vt:lpstr>PowerPoint-Präsentation</vt:lpstr>
      <vt:lpstr>Regelungen für die Versetzung für die Oberstufe  </vt:lpstr>
      <vt:lpstr>PowerPoint-Präsentation</vt:lpstr>
      <vt:lpstr>PowerPoint-Präsentation</vt:lpstr>
      <vt:lpstr>PowerPoint-Präsentation</vt:lpstr>
      <vt:lpstr>PowerPoint-Präsentation</vt:lpstr>
      <vt:lpstr>Frau Sieg - Berufsbetratung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Bildung ist ein wertvolles und erstrebenswertes Gut</dc:title>
  <dc:creator>Schneider, Jens</dc:creator>
  <cp:lastModifiedBy>Uhr, Lisa Kathrin (5669)</cp:lastModifiedBy>
  <cp:revision>19</cp:revision>
  <dcterms:created xsi:type="dcterms:W3CDTF">2024-09-11T13:48:16Z</dcterms:created>
  <dcterms:modified xsi:type="dcterms:W3CDTF">2026-08-25T18:28:04Z</dcterms:modified>
</cp:coreProperties>
</file>